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90" r:id="rId5"/>
    <p:sldId id="267" r:id="rId6"/>
    <p:sldId id="283" r:id="rId7"/>
    <p:sldId id="287" r:id="rId8"/>
    <p:sldId id="284" r:id="rId9"/>
    <p:sldId id="261" r:id="rId10"/>
    <p:sldId id="268" r:id="rId11"/>
    <p:sldId id="262" r:id="rId12"/>
    <p:sldId id="270" r:id="rId13"/>
    <p:sldId id="295" r:id="rId14"/>
    <p:sldId id="274" r:id="rId15"/>
    <p:sldId id="296" r:id="rId16"/>
    <p:sldId id="300" r:id="rId17"/>
    <p:sldId id="297" r:id="rId18"/>
    <p:sldId id="276" r:id="rId19"/>
    <p:sldId id="275" r:id="rId20"/>
    <p:sldId id="278" r:id="rId21"/>
    <p:sldId id="294" r:id="rId22"/>
    <p:sldId id="279" r:id="rId23"/>
    <p:sldId id="302" r:id="rId24"/>
    <p:sldId id="301"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6841CDF-8B7E-499A-9E68-699596524FC1}">
          <p14:sldIdLst>
            <p14:sldId id="256"/>
            <p14:sldId id="257"/>
            <p14:sldId id="258"/>
            <p14:sldId id="290"/>
            <p14:sldId id="267"/>
            <p14:sldId id="283"/>
            <p14:sldId id="287"/>
            <p14:sldId id="284"/>
            <p14:sldId id="261"/>
            <p14:sldId id="268"/>
            <p14:sldId id="262"/>
          </p14:sldIdLst>
        </p14:section>
        <p14:section name="Untitled Section" id="{2BB4F531-214A-457F-B8F6-8031BD7B875D}">
          <p14:sldIdLst>
            <p14:sldId id="270"/>
            <p14:sldId id="295"/>
            <p14:sldId id="274"/>
            <p14:sldId id="296"/>
            <p14:sldId id="300"/>
            <p14:sldId id="297"/>
            <p14:sldId id="276"/>
            <p14:sldId id="275"/>
            <p14:sldId id="278"/>
            <p14:sldId id="294"/>
            <p14:sldId id="279"/>
            <p14:sldId id="302"/>
            <p14:sldId id="3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36" autoAdjust="0"/>
  </p:normalViewPr>
  <p:slideViewPr>
    <p:cSldViewPr snapToGrid="0" snapToObjects="1">
      <p:cViewPr varScale="1">
        <p:scale>
          <a:sx n="79" d="100"/>
          <a:sy n="79" d="100"/>
        </p:scale>
        <p:origin x="108" y="5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F7127A-5C93-4897-9234-4522E5B9C557}"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0AD940EF-CC07-4B11-AB3C-EE010019F9DC}">
      <dgm:prSet/>
      <dgm:spPr/>
      <dgm:t>
        <a:bodyPr/>
        <a:lstStyle/>
        <a:p>
          <a:pPr>
            <a:lnSpc>
              <a:spcPct val="100000"/>
            </a:lnSpc>
          </a:pPr>
          <a:r>
            <a:rPr lang="en-US" i="1"/>
            <a:t>How can deep learning enhance wrist fracture detection on small datasets?</a:t>
          </a:r>
          <a:endParaRPr lang="en-US"/>
        </a:p>
      </dgm:t>
    </dgm:pt>
    <dgm:pt modelId="{828A9D27-653E-4B08-A86A-E6666E15599C}" type="parTrans" cxnId="{E252C696-1858-4AE3-9C13-2CFCEE6FC950}">
      <dgm:prSet/>
      <dgm:spPr/>
      <dgm:t>
        <a:bodyPr/>
        <a:lstStyle/>
        <a:p>
          <a:endParaRPr lang="en-US"/>
        </a:p>
      </dgm:t>
    </dgm:pt>
    <dgm:pt modelId="{463DDF3D-94EA-4604-9A6F-DE3CCE69976B}" type="sibTrans" cxnId="{E252C696-1858-4AE3-9C13-2CFCEE6FC950}">
      <dgm:prSet/>
      <dgm:spPr/>
      <dgm:t>
        <a:bodyPr/>
        <a:lstStyle/>
        <a:p>
          <a:endParaRPr lang="en-US"/>
        </a:p>
      </dgm:t>
    </dgm:pt>
    <dgm:pt modelId="{8DCBEF47-2DD8-45C5-8ABF-AA69BE8F6009}">
      <dgm:prSet/>
      <dgm:spPr/>
      <dgm:t>
        <a:bodyPr/>
        <a:lstStyle/>
        <a:p>
          <a:pPr>
            <a:lnSpc>
              <a:spcPct val="100000"/>
            </a:lnSpc>
          </a:pPr>
          <a:r>
            <a:rPr lang="en-US" i="1"/>
            <a:t>Can WristNet achieve higher accuracy and efficiency compared to existing deep learning models?</a:t>
          </a:r>
          <a:endParaRPr lang="en-US"/>
        </a:p>
      </dgm:t>
    </dgm:pt>
    <dgm:pt modelId="{4425F1C3-B168-4B1F-8968-82891C741E0D}" type="parTrans" cxnId="{B7517B4C-7420-442E-BDF9-6D199F421A0C}">
      <dgm:prSet/>
      <dgm:spPr/>
      <dgm:t>
        <a:bodyPr/>
        <a:lstStyle/>
        <a:p>
          <a:endParaRPr lang="en-US"/>
        </a:p>
      </dgm:t>
    </dgm:pt>
    <dgm:pt modelId="{E22ADB84-CAD2-4CE6-9E4D-22DC6E59A1B1}" type="sibTrans" cxnId="{B7517B4C-7420-442E-BDF9-6D199F421A0C}">
      <dgm:prSet/>
      <dgm:spPr/>
      <dgm:t>
        <a:bodyPr/>
        <a:lstStyle/>
        <a:p>
          <a:endParaRPr lang="en-US"/>
        </a:p>
      </dgm:t>
    </dgm:pt>
    <dgm:pt modelId="{51EC85A2-9909-4A03-AA6D-B5D9B15032F0}">
      <dgm:prSet/>
      <dgm:spPr/>
      <dgm:t>
        <a:bodyPr/>
        <a:lstStyle/>
        <a:p>
          <a:pPr>
            <a:lnSpc>
              <a:spcPct val="100000"/>
            </a:lnSpc>
          </a:pPr>
          <a:r>
            <a:rPr lang="en-US" i="1" dirty="0"/>
            <a:t>How do data augmentation and hyperparameter tuning affect </a:t>
          </a:r>
          <a:r>
            <a:rPr lang="en-US" i="1" dirty="0" err="1"/>
            <a:t>WristNet’s</a:t>
          </a:r>
          <a:r>
            <a:rPr lang="en-US" i="1" dirty="0"/>
            <a:t> performance? </a:t>
          </a:r>
          <a:endParaRPr lang="en-US" dirty="0"/>
        </a:p>
      </dgm:t>
    </dgm:pt>
    <dgm:pt modelId="{FDBCCE8B-E603-4FD6-B0DA-0DC5CDF723A8}" type="parTrans" cxnId="{BBA2FFAA-F509-48F3-AA4E-AF96830D9F6C}">
      <dgm:prSet/>
      <dgm:spPr/>
      <dgm:t>
        <a:bodyPr/>
        <a:lstStyle/>
        <a:p>
          <a:endParaRPr lang="en-US"/>
        </a:p>
      </dgm:t>
    </dgm:pt>
    <dgm:pt modelId="{3D0FF808-7442-4B3B-B46D-566578BF621E}" type="sibTrans" cxnId="{BBA2FFAA-F509-48F3-AA4E-AF96830D9F6C}">
      <dgm:prSet/>
      <dgm:spPr/>
      <dgm:t>
        <a:bodyPr/>
        <a:lstStyle/>
        <a:p>
          <a:endParaRPr lang="en-US"/>
        </a:p>
      </dgm:t>
    </dgm:pt>
    <dgm:pt modelId="{2F76D812-C519-4F54-84E4-16470FEC2BD4}" type="pres">
      <dgm:prSet presAssocID="{75F7127A-5C93-4897-9234-4522E5B9C557}" presName="root" presStyleCnt="0">
        <dgm:presLayoutVars>
          <dgm:dir/>
          <dgm:resizeHandles val="exact"/>
        </dgm:presLayoutVars>
      </dgm:prSet>
      <dgm:spPr/>
    </dgm:pt>
    <dgm:pt modelId="{BB1D0D85-004E-41F5-864D-1E36F17D2E92}" type="pres">
      <dgm:prSet presAssocID="{0AD940EF-CC07-4B11-AB3C-EE010019F9DC}" presName="compNode" presStyleCnt="0"/>
      <dgm:spPr/>
    </dgm:pt>
    <dgm:pt modelId="{8C591048-4DE1-4706-89FF-B12F531DD735}" type="pres">
      <dgm:prSet presAssocID="{0AD940EF-CC07-4B11-AB3C-EE010019F9DC}" presName="bgRect" presStyleLbl="bgShp" presStyleIdx="0" presStyleCnt="3"/>
      <dgm:spPr/>
    </dgm:pt>
    <dgm:pt modelId="{DCA61C51-EB0B-4A0B-9164-B5DFE46BE599}" type="pres">
      <dgm:prSet presAssocID="{0AD940EF-CC07-4B11-AB3C-EE010019F9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EE6EF8A2-E5B2-4FF6-A47D-BE40D1C14D94}" type="pres">
      <dgm:prSet presAssocID="{0AD940EF-CC07-4B11-AB3C-EE010019F9DC}" presName="spaceRect" presStyleCnt="0"/>
      <dgm:spPr/>
    </dgm:pt>
    <dgm:pt modelId="{A1B6CFAB-B30F-429F-BF56-16340A1518A6}" type="pres">
      <dgm:prSet presAssocID="{0AD940EF-CC07-4B11-AB3C-EE010019F9DC}" presName="parTx" presStyleLbl="revTx" presStyleIdx="0" presStyleCnt="3">
        <dgm:presLayoutVars>
          <dgm:chMax val="0"/>
          <dgm:chPref val="0"/>
        </dgm:presLayoutVars>
      </dgm:prSet>
      <dgm:spPr/>
    </dgm:pt>
    <dgm:pt modelId="{F62336D1-7C25-4BDA-A8A0-047E77A82959}" type="pres">
      <dgm:prSet presAssocID="{463DDF3D-94EA-4604-9A6F-DE3CCE69976B}" presName="sibTrans" presStyleCnt="0"/>
      <dgm:spPr/>
    </dgm:pt>
    <dgm:pt modelId="{7A663459-565C-4718-A8BD-304494BBDBAD}" type="pres">
      <dgm:prSet presAssocID="{8DCBEF47-2DD8-45C5-8ABF-AA69BE8F6009}" presName="compNode" presStyleCnt="0"/>
      <dgm:spPr/>
    </dgm:pt>
    <dgm:pt modelId="{723D3760-28D8-4699-83D4-1B0F7F29A94A}" type="pres">
      <dgm:prSet presAssocID="{8DCBEF47-2DD8-45C5-8ABF-AA69BE8F6009}" presName="bgRect" presStyleLbl="bgShp" presStyleIdx="1" presStyleCnt="3"/>
      <dgm:spPr/>
    </dgm:pt>
    <dgm:pt modelId="{CDE63E06-92E7-46EA-8DA4-0CAD0C298F2A}" type="pres">
      <dgm:prSet presAssocID="{8DCBEF47-2DD8-45C5-8ABF-AA69BE8F60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8C2B191B-06F3-4E75-B6FA-DDB9734ED096}" type="pres">
      <dgm:prSet presAssocID="{8DCBEF47-2DD8-45C5-8ABF-AA69BE8F6009}" presName="spaceRect" presStyleCnt="0"/>
      <dgm:spPr/>
    </dgm:pt>
    <dgm:pt modelId="{57528900-67F9-417C-9914-574A40E8DF80}" type="pres">
      <dgm:prSet presAssocID="{8DCBEF47-2DD8-45C5-8ABF-AA69BE8F6009}" presName="parTx" presStyleLbl="revTx" presStyleIdx="1" presStyleCnt="3">
        <dgm:presLayoutVars>
          <dgm:chMax val="0"/>
          <dgm:chPref val="0"/>
        </dgm:presLayoutVars>
      </dgm:prSet>
      <dgm:spPr/>
    </dgm:pt>
    <dgm:pt modelId="{07DC1BF2-D838-4491-9D07-D7B9F184ABE6}" type="pres">
      <dgm:prSet presAssocID="{E22ADB84-CAD2-4CE6-9E4D-22DC6E59A1B1}" presName="sibTrans" presStyleCnt="0"/>
      <dgm:spPr/>
    </dgm:pt>
    <dgm:pt modelId="{043B1F4D-A2C5-4035-9E47-A0D5F435ADA7}" type="pres">
      <dgm:prSet presAssocID="{51EC85A2-9909-4A03-AA6D-B5D9B15032F0}" presName="compNode" presStyleCnt="0"/>
      <dgm:spPr/>
    </dgm:pt>
    <dgm:pt modelId="{E0339CD9-6221-49C0-8880-A10072E5B365}" type="pres">
      <dgm:prSet presAssocID="{51EC85A2-9909-4A03-AA6D-B5D9B15032F0}" presName="bgRect" presStyleLbl="bgShp" presStyleIdx="2" presStyleCnt="3"/>
      <dgm:spPr/>
    </dgm:pt>
    <dgm:pt modelId="{6CF62C25-EF7C-40F3-8DC5-98A70EC5E282}" type="pres">
      <dgm:prSet presAssocID="{51EC85A2-9909-4A03-AA6D-B5D9B15032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13EB70B5-FBB8-4DA7-BC57-43A2862327CE}" type="pres">
      <dgm:prSet presAssocID="{51EC85A2-9909-4A03-AA6D-B5D9B15032F0}" presName="spaceRect" presStyleCnt="0"/>
      <dgm:spPr/>
    </dgm:pt>
    <dgm:pt modelId="{5333E861-6B0A-441B-96A4-037D14F1644E}" type="pres">
      <dgm:prSet presAssocID="{51EC85A2-9909-4A03-AA6D-B5D9B15032F0}" presName="parTx" presStyleLbl="revTx" presStyleIdx="2" presStyleCnt="3">
        <dgm:presLayoutVars>
          <dgm:chMax val="0"/>
          <dgm:chPref val="0"/>
        </dgm:presLayoutVars>
      </dgm:prSet>
      <dgm:spPr/>
    </dgm:pt>
  </dgm:ptLst>
  <dgm:cxnLst>
    <dgm:cxn modelId="{C0F03F10-E893-43F3-9A16-0D80A395B2EA}" type="presOf" srcId="{8DCBEF47-2DD8-45C5-8ABF-AA69BE8F6009}" destId="{57528900-67F9-417C-9914-574A40E8DF80}" srcOrd="0" destOrd="0" presId="urn:microsoft.com/office/officeart/2018/2/layout/IconVerticalSolidList"/>
    <dgm:cxn modelId="{4BF6F521-AC77-4917-90F5-3064D43DFC3F}" type="presOf" srcId="{0AD940EF-CC07-4B11-AB3C-EE010019F9DC}" destId="{A1B6CFAB-B30F-429F-BF56-16340A1518A6}" srcOrd="0" destOrd="0" presId="urn:microsoft.com/office/officeart/2018/2/layout/IconVerticalSolidList"/>
    <dgm:cxn modelId="{B7517B4C-7420-442E-BDF9-6D199F421A0C}" srcId="{75F7127A-5C93-4897-9234-4522E5B9C557}" destId="{8DCBEF47-2DD8-45C5-8ABF-AA69BE8F6009}" srcOrd="1" destOrd="0" parTransId="{4425F1C3-B168-4B1F-8968-82891C741E0D}" sibTransId="{E22ADB84-CAD2-4CE6-9E4D-22DC6E59A1B1}"/>
    <dgm:cxn modelId="{E252C696-1858-4AE3-9C13-2CFCEE6FC950}" srcId="{75F7127A-5C93-4897-9234-4522E5B9C557}" destId="{0AD940EF-CC07-4B11-AB3C-EE010019F9DC}" srcOrd="0" destOrd="0" parTransId="{828A9D27-653E-4B08-A86A-E6666E15599C}" sibTransId="{463DDF3D-94EA-4604-9A6F-DE3CCE69976B}"/>
    <dgm:cxn modelId="{BBA2FFAA-F509-48F3-AA4E-AF96830D9F6C}" srcId="{75F7127A-5C93-4897-9234-4522E5B9C557}" destId="{51EC85A2-9909-4A03-AA6D-B5D9B15032F0}" srcOrd="2" destOrd="0" parTransId="{FDBCCE8B-E603-4FD6-B0DA-0DC5CDF723A8}" sibTransId="{3D0FF808-7442-4B3B-B46D-566578BF621E}"/>
    <dgm:cxn modelId="{0E9390B4-32C0-4BF1-9040-EBDA011ABED7}" type="presOf" srcId="{75F7127A-5C93-4897-9234-4522E5B9C557}" destId="{2F76D812-C519-4F54-84E4-16470FEC2BD4}" srcOrd="0" destOrd="0" presId="urn:microsoft.com/office/officeart/2018/2/layout/IconVerticalSolidList"/>
    <dgm:cxn modelId="{9BEDB0D3-894F-4A09-9A74-E8A47FFF1654}" type="presOf" srcId="{51EC85A2-9909-4A03-AA6D-B5D9B15032F0}" destId="{5333E861-6B0A-441B-96A4-037D14F1644E}" srcOrd="0" destOrd="0" presId="urn:microsoft.com/office/officeart/2018/2/layout/IconVerticalSolidList"/>
    <dgm:cxn modelId="{D029422D-0C97-4E66-A945-7A3E80BD2ECD}" type="presParOf" srcId="{2F76D812-C519-4F54-84E4-16470FEC2BD4}" destId="{BB1D0D85-004E-41F5-864D-1E36F17D2E92}" srcOrd="0" destOrd="0" presId="urn:microsoft.com/office/officeart/2018/2/layout/IconVerticalSolidList"/>
    <dgm:cxn modelId="{21E15BB5-957C-4C6D-A1C4-D7D8B01742E3}" type="presParOf" srcId="{BB1D0D85-004E-41F5-864D-1E36F17D2E92}" destId="{8C591048-4DE1-4706-89FF-B12F531DD735}" srcOrd="0" destOrd="0" presId="urn:microsoft.com/office/officeart/2018/2/layout/IconVerticalSolidList"/>
    <dgm:cxn modelId="{C42636FA-D740-4CF9-B086-42283E51B8BB}" type="presParOf" srcId="{BB1D0D85-004E-41F5-864D-1E36F17D2E92}" destId="{DCA61C51-EB0B-4A0B-9164-B5DFE46BE599}" srcOrd="1" destOrd="0" presId="urn:microsoft.com/office/officeart/2018/2/layout/IconVerticalSolidList"/>
    <dgm:cxn modelId="{5CD3DA4C-0042-49E9-AFDE-ECDBA5C7E1B6}" type="presParOf" srcId="{BB1D0D85-004E-41F5-864D-1E36F17D2E92}" destId="{EE6EF8A2-E5B2-4FF6-A47D-BE40D1C14D94}" srcOrd="2" destOrd="0" presId="urn:microsoft.com/office/officeart/2018/2/layout/IconVerticalSolidList"/>
    <dgm:cxn modelId="{A2A36E6E-82F3-4862-9ECE-8D9F52715E45}" type="presParOf" srcId="{BB1D0D85-004E-41F5-864D-1E36F17D2E92}" destId="{A1B6CFAB-B30F-429F-BF56-16340A1518A6}" srcOrd="3" destOrd="0" presId="urn:microsoft.com/office/officeart/2018/2/layout/IconVerticalSolidList"/>
    <dgm:cxn modelId="{32F52E72-83AC-4636-9F27-8659B517343B}" type="presParOf" srcId="{2F76D812-C519-4F54-84E4-16470FEC2BD4}" destId="{F62336D1-7C25-4BDA-A8A0-047E77A82959}" srcOrd="1" destOrd="0" presId="urn:microsoft.com/office/officeart/2018/2/layout/IconVerticalSolidList"/>
    <dgm:cxn modelId="{8C918088-EE3E-4907-93A8-295C866B1921}" type="presParOf" srcId="{2F76D812-C519-4F54-84E4-16470FEC2BD4}" destId="{7A663459-565C-4718-A8BD-304494BBDBAD}" srcOrd="2" destOrd="0" presId="urn:microsoft.com/office/officeart/2018/2/layout/IconVerticalSolidList"/>
    <dgm:cxn modelId="{EF516B1A-3B95-4E08-AC6D-C656E53842E0}" type="presParOf" srcId="{7A663459-565C-4718-A8BD-304494BBDBAD}" destId="{723D3760-28D8-4699-83D4-1B0F7F29A94A}" srcOrd="0" destOrd="0" presId="urn:microsoft.com/office/officeart/2018/2/layout/IconVerticalSolidList"/>
    <dgm:cxn modelId="{84F94735-9EEF-4B8F-9AC6-36AA475036A4}" type="presParOf" srcId="{7A663459-565C-4718-A8BD-304494BBDBAD}" destId="{CDE63E06-92E7-46EA-8DA4-0CAD0C298F2A}" srcOrd="1" destOrd="0" presId="urn:microsoft.com/office/officeart/2018/2/layout/IconVerticalSolidList"/>
    <dgm:cxn modelId="{DC9DD9DA-B805-4B44-B9B6-B538C82909AB}" type="presParOf" srcId="{7A663459-565C-4718-A8BD-304494BBDBAD}" destId="{8C2B191B-06F3-4E75-B6FA-DDB9734ED096}" srcOrd="2" destOrd="0" presId="urn:microsoft.com/office/officeart/2018/2/layout/IconVerticalSolidList"/>
    <dgm:cxn modelId="{07EFFA3B-7400-4C46-AF3E-8D66F8054BA4}" type="presParOf" srcId="{7A663459-565C-4718-A8BD-304494BBDBAD}" destId="{57528900-67F9-417C-9914-574A40E8DF80}" srcOrd="3" destOrd="0" presId="urn:microsoft.com/office/officeart/2018/2/layout/IconVerticalSolidList"/>
    <dgm:cxn modelId="{0401062A-7B48-400A-A777-9B9787F4335A}" type="presParOf" srcId="{2F76D812-C519-4F54-84E4-16470FEC2BD4}" destId="{07DC1BF2-D838-4491-9D07-D7B9F184ABE6}" srcOrd="3" destOrd="0" presId="urn:microsoft.com/office/officeart/2018/2/layout/IconVerticalSolidList"/>
    <dgm:cxn modelId="{33944B1E-31EE-45EF-A475-BF834761919D}" type="presParOf" srcId="{2F76D812-C519-4F54-84E4-16470FEC2BD4}" destId="{043B1F4D-A2C5-4035-9E47-A0D5F435ADA7}" srcOrd="4" destOrd="0" presId="urn:microsoft.com/office/officeart/2018/2/layout/IconVerticalSolidList"/>
    <dgm:cxn modelId="{94376017-8C64-4DE9-9666-0986AF6ACB0C}" type="presParOf" srcId="{043B1F4D-A2C5-4035-9E47-A0D5F435ADA7}" destId="{E0339CD9-6221-49C0-8880-A10072E5B365}" srcOrd="0" destOrd="0" presId="urn:microsoft.com/office/officeart/2018/2/layout/IconVerticalSolidList"/>
    <dgm:cxn modelId="{2423B45F-08D3-457D-B537-5873EDAA026D}" type="presParOf" srcId="{043B1F4D-A2C5-4035-9E47-A0D5F435ADA7}" destId="{6CF62C25-EF7C-40F3-8DC5-98A70EC5E282}" srcOrd="1" destOrd="0" presId="urn:microsoft.com/office/officeart/2018/2/layout/IconVerticalSolidList"/>
    <dgm:cxn modelId="{285A74A9-BFDB-4E89-8D13-D2FF243DC8A0}" type="presParOf" srcId="{043B1F4D-A2C5-4035-9E47-A0D5F435ADA7}" destId="{13EB70B5-FBB8-4DA7-BC57-43A2862327CE}" srcOrd="2" destOrd="0" presId="urn:microsoft.com/office/officeart/2018/2/layout/IconVerticalSolidList"/>
    <dgm:cxn modelId="{611014E3-2EAD-4D19-BA29-E4E5A5BEFDA6}" type="presParOf" srcId="{043B1F4D-A2C5-4035-9E47-A0D5F435ADA7}" destId="{5333E861-6B0A-441B-96A4-037D14F1644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91048-4DE1-4706-89FF-B12F531DD735}">
      <dsp:nvSpPr>
        <dsp:cNvPr id="0" name=""/>
        <dsp:cNvSpPr/>
      </dsp:nvSpPr>
      <dsp:spPr>
        <a:xfrm>
          <a:off x="0" y="487"/>
          <a:ext cx="7076747" cy="11404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A61C51-EB0B-4A0B-9164-B5DFE46BE599}">
      <dsp:nvSpPr>
        <dsp:cNvPr id="0" name=""/>
        <dsp:cNvSpPr/>
      </dsp:nvSpPr>
      <dsp:spPr>
        <a:xfrm>
          <a:off x="344987" y="257089"/>
          <a:ext cx="627249" cy="627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B6CFAB-B30F-429F-BF56-16340A1518A6}">
      <dsp:nvSpPr>
        <dsp:cNvPr id="0" name=""/>
        <dsp:cNvSpPr/>
      </dsp:nvSpPr>
      <dsp:spPr>
        <a:xfrm>
          <a:off x="1317224" y="487"/>
          <a:ext cx="5759522" cy="1140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98" tIns="120698" rIns="120698" bIns="120698" numCol="1" spcCol="1270" anchor="ctr" anchorCtr="0">
          <a:noAutofit/>
        </a:bodyPr>
        <a:lstStyle/>
        <a:p>
          <a:pPr marL="0" lvl="0" indent="0" algn="l" defTabSz="889000">
            <a:lnSpc>
              <a:spcPct val="100000"/>
            </a:lnSpc>
            <a:spcBef>
              <a:spcPct val="0"/>
            </a:spcBef>
            <a:spcAft>
              <a:spcPct val="35000"/>
            </a:spcAft>
            <a:buNone/>
          </a:pPr>
          <a:r>
            <a:rPr lang="en-US" sz="2000" i="1" kern="1200"/>
            <a:t>How can deep learning enhance wrist fracture detection on small datasets?</a:t>
          </a:r>
          <a:endParaRPr lang="en-US" sz="2000" kern="1200"/>
        </a:p>
      </dsp:txBody>
      <dsp:txXfrm>
        <a:off x="1317224" y="487"/>
        <a:ext cx="5759522" cy="1140453"/>
      </dsp:txXfrm>
    </dsp:sp>
    <dsp:sp modelId="{723D3760-28D8-4699-83D4-1B0F7F29A94A}">
      <dsp:nvSpPr>
        <dsp:cNvPr id="0" name=""/>
        <dsp:cNvSpPr/>
      </dsp:nvSpPr>
      <dsp:spPr>
        <a:xfrm>
          <a:off x="0" y="1426054"/>
          <a:ext cx="7076747" cy="11404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63E06-92E7-46EA-8DA4-0CAD0C298F2A}">
      <dsp:nvSpPr>
        <dsp:cNvPr id="0" name=""/>
        <dsp:cNvSpPr/>
      </dsp:nvSpPr>
      <dsp:spPr>
        <a:xfrm>
          <a:off x="344987" y="1682656"/>
          <a:ext cx="627249" cy="627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528900-67F9-417C-9914-574A40E8DF80}">
      <dsp:nvSpPr>
        <dsp:cNvPr id="0" name=""/>
        <dsp:cNvSpPr/>
      </dsp:nvSpPr>
      <dsp:spPr>
        <a:xfrm>
          <a:off x="1317224" y="1426054"/>
          <a:ext cx="5759522" cy="1140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98" tIns="120698" rIns="120698" bIns="120698" numCol="1" spcCol="1270" anchor="ctr" anchorCtr="0">
          <a:noAutofit/>
        </a:bodyPr>
        <a:lstStyle/>
        <a:p>
          <a:pPr marL="0" lvl="0" indent="0" algn="l" defTabSz="889000">
            <a:lnSpc>
              <a:spcPct val="100000"/>
            </a:lnSpc>
            <a:spcBef>
              <a:spcPct val="0"/>
            </a:spcBef>
            <a:spcAft>
              <a:spcPct val="35000"/>
            </a:spcAft>
            <a:buNone/>
          </a:pPr>
          <a:r>
            <a:rPr lang="en-US" sz="2000" i="1" kern="1200"/>
            <a:t>Can WristNet achieve higher accuracy and efficiency compared to existing deep learning models?</a:t>
          </a:r>
          <a:endParaRPr lang="en-US" sz="2000" kern="1200"/>
        </a:p>
      </dsp:txBody>
      <dsp:txXfrm>
        <a:off x="1317224" y="1426054"/>
        <a:ext cx="5759522" cy="1140453"/>
      </dsp:txXfrm>
    </dsp:sp>
    <dsp:sp modelId="{E0339CD9-6221-49C0-8880-A10072E5B365}">
      <dsp:nvSpPr>
        <dsp:cNvPr id="0" name=""/>
        <dsp:cNvSpPr/>
      </dsp:nvSpPr>
      <dsp:spPr>
        <a:xfrm>
          <a:off x="0" y="2851621"/>
          <a:ext cx="7076747" cy="11404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62C25-EF7C-40F3-8DC5-98A70EC5E282}">
      <dsp:nvSpPr>
        <dsp:cNvPr id="0" name=""/>
        <dsp:cNvSpPr/>
      </dsp:nvSpPr>
      <dsp:spPr>
        <a:xfrm>
          <a:off x="344987" y="3108223"/>
          <a:ext cx="627249" cy="627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33E861-6B0A-441B-96A4-037D14F1644E}">
      <dsp:nvSpPr>
        <dsp:cNvPr id="0" name=""/>
        <dsp:cNvSpPr/>
      </dsp:nvSpPr>
      <dsp:spPr>
        <a:xfrm>
          <a:off x="1317224" y="2851621"/>
          <a:ext cx="5759522" cy="1140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98" tIns="120698" rIns="120698" bIns="120698" numCol="1" spcCol="1270" anchor="ctr" anchorCtr="0">
          <a:noAutofit/>
        </a:bodyPr>
        <a:lstStyle/>
        <a:p>
          <a:pPr marL="0" lvl="0" indent="0" algn="l" defTabSz="889000">
            <a:lnSpc>
              <a:spcPct val="100000"/>
            </a:lnSpc>
            <a:spcBef>
              <a:spcPct val="0"/>
            </a:spcBef>
            <a:spcAft>
              <a:spcPct val="35000"/>
            </a:spcAft>
            <a:buNone/>
          </a:pPr>
          <a:r>
            <a:rPr lang="en-US" sz="2000" i="1" kern="1200" dirty="0"/>
            <a:t>How do data augmentation and hyperparameter tuning affect </a:t>
          </a:r>
          <a:r>
            <a:rPr lang="en-US" sz="2000" i="1" kern="1200" dirty="0" err="1"/>
            <a:t>WristNet’s</a:t>
          </a:r>
          <a:r>
            <a:rPr lang="en-US" sz="2000" i="1" kern="1200" dirty="0"/>
            <a:t> performance? </a:t>
          </a:r>
          <a:endParaRPr lang="en-US" sz="2000" kern="1200" dirty="0"/>
        </a:p>
      </dsp:txBody>
      <dsp:txXfrm>
        <a:off x="1317224" y="2851621"/>
        <a:ext cx="5759522" cy="11404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FDBED-02E4-4FA6-B7C3-85213B591BE7}" type="datetimeFigureOut">
              <a:rPr lang="en-US" smtClean="0"/>
              <a:t>5/6/2025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EB54A3-73E0-406C-96BC-2CA7477DB4E8}" type="slidenum">
              <a:rPr lang="en-US" smtClean="0"/>
              <a:t>‹#›</a:t>
            </a:fld>
            <a:endParaRPr lang="en-US"/>
          </a:p>
        </p:txBody>
      </p:sp>
    </p:spTree>
    <p:extLst>
      <p:ext uri="{BB962C8B-B14F-4D97-AF65-F5344CB8AC3E}">
        <p14:creationId xmlns:p14="http://schemas.microsoft.com/office/powerpoint/2010/main" val="245949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EB54A3-73E0-406C-96BC-2CA7477DB4E8}" type="slidenum">
              <a:rPr lang="en-US" smtClean="0"/>
              <a:t>3</a:t>
            </a:fld>
            <a:endParaRPr lang="en-US"/>
          </a:p>
        </p:txBody>
      </p:sp>
    </p:spTree>
    <p:extLst>
      <p:ext uri="{BB962C8B-B14F-4D97-AF65-F5344CB8AC3E}">
        <p14:creationId xmlns:p14="http://schemas.microsoft.com/office/powerpoint/2010/main" val="35198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(Detailed Explanation)</a:t>
            </a:r>
          </a:p>
          <a:p>
            <a:r>
              <a:rPr lang="en-US" dirty="0"/>
              <a:t>Data Scarcity in Medical AI:</a:t>
            </a:r>
          </a:p>
          <a:p>
            <a:endParaRPr lang="en-US" dirty="0"/>
          </a:p>
          <a:p>
            <a:r>
              <a:rPr lang="en-US" dirty="0"/>
              <a:t>Deep learning models require large, annotated datasets to generalize well.</a:t>
            </a:r>
          </a:p>
          <a:p>
            <a:r>
              <a:rPr lang="en-US" dirty="0"/>
              <a:t>Labeled medical images are limited due to privacy concerns, annotation cost, and variability in radiologist interpretations.</a:t>
            </a:r>
          </a:p>
          <a:p>
            <a:r>
              <a:rPr lang="en-US" dirty="0"/>
              <a:t>Data imbalance (few fracture cases compared to normal cases) can lead to biased model predictions.</a:t>
            </a:r>
          </a:p>
          <a:p>
            <a:r>
              <a:rPr lang="en-US" dirty="0"/>
              <a:t>Challenges Due to Wrist Anatomy:</a:t>
            </a:r>
          </a:p>
          <a:p>
            <a:endParaRPr lang="en-US" dirty="0"/>
          </a:p>
          <a:p>
            <a:r>
              <a:rPr lang="en-US" dirty="0"/>
              <a:t>The wrist consists of multiple small bones (e.g., radius, ulna, carpal bones) with overlapping structures.</a:t>
            </a:r>
          </a:p>
          <a:p>
            <a:r>
              <a:rPr lang="en-US" dirty="0"/>
              <a:t>X-ray images may have varying angles, making fracture detection complex.</a:t>
            </a:r>
          </a:p>
          <a:p>
            <a:r>
              <a:rPr lang="en-US" dirty="0"/>
              <a:t>Fractures can be subtle, requiring high precision to avoid misclassification.</a:t>
            </a:r>
          </a:p>
          <a:p>
            <a:r>
              <a:rPr lang="en-US" dirty="0"/>
              <a:t>Need for a Lightweight CNN:</a:t>
            </a:r>
          </a:p>
          <a:p>
            <a:endParaRPr lang="en-US" dirty="0"/>
          </a:p>
          <a:p>
            <a:r>
              <a:rPr lang="en-US" dirty="0"/>
              <a:t>Traditional deep learning models are computationally expensive and require large datasets.</a:t>
            </a:r>
          </a:p>
          <a:p>
            <a:r>
              <a:rPr lang="en-US" dirty="0"/>
              <a:t>A compact yet efficient CNN can optimize performance on small datasets without sacrificing accuracy.</a:t>
            </a:r>
          </a:p>
          <a:p>
            <a:r>
              <a:rPr lang="en-US" dirty="0"/>
              <a:t>The proposed model aims to enhance diagnostic reliability while reducing computational overhead.</a:t>
            </a:r>
          </a:p>
        </p:txBody>
      </p:sp>
      <p:sp>
        <p:nvSpPr>
          <p:cNvPr id="4" name="Slide Number Placeholder 3"/>
          <p:cNvSpPr>
            <a:spLocks noGrp="1"/>
          </p:cNvSpPr>
          <p:nvPr>
            <p:ph type="sldNum" sz="quarter" idx="5"/>
          </p:nvPr>
        </p:nvSpPr>
        <p:spPr/>
        <p:txBody>
          <a:bodyPr/>
          <a:lstStyle/>
          <a:p>
            <a:fld id="{DEEB54A3-73E0-406C-96BC-2CA7477DB4E8}" type="slidenum">
              <a:rPr lang="en-US" smtClean="0"/>
              <a:t>5</a:t>
            </a:fld>
            <a:endParaRPr lang="en-US"/>
          </a:p>
        </p:txBody>
      </p:sp>
    </p:spTree>
    <p:extLst>
      <p:ext uri="{BB962C8B-B14F-4D97-AF65-F5344CB8AC3E}">
        <p14:creationId xmlns:p14="http://schemas.microsoft.com/office/powerpoint/2010/main" val="2332840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EB54A3-73E0-406C-96BC-2CA7477DB4E8}" type="slidenum">
              <a:rPr lang="en-US" smtClean="0"/>
              <a:t>9</a:t>
            </a:fld>
            <a:endParaRPr lang="en-US"/>
          </a:p>
        </p:txBody>
      </p:sp>
    </p:spTree>
    <p:extLst>
      <p:ext uri="{BB962C8B-B14F-4D97-AF65-F5344CB8AC3E}">
        <p14:creationId xmlns:p14="http://schemas.microsoft.com/office/powerpoint/2010/main" val="330363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EB54A3-73E0-406C-96BC-2CA7477DB4E8}" type="slidenum">
              <a:rPr lang="en-US" smtClean="0"/>
              <a:t>10</a:t>
            </a:fld>
            <a:endParaRPr lang="en-US"/>
          </a:p>
        </p:txBody>
      </p:sp>
    </p:spTree>
    <p:extLst>
      <p:ext uri="{BB962C8B-B14F-4D97-AF65-F5344CB8AC3E}">
        <p14:creationId xmlns:p14="http://schemas.microsoft.com/office/powerpoint/2010/main" val="2751330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EB54A3-73E0-406C-96BC-2CA7477DB4E8}" type="slidenum">
              <a:rPr lang="en-US" smtClean="0"/>
              <a:t>18</a:t>
            </a:fld>
            <a:endParaRPr lang="en-US"/>
          </a:p>
        </p:txBody>
      </p:sp>
    </p:spTree>
    <p:extLst>
      <p:ext uri="{BB962C8B-B14F-4D97-AF65-F5344CB8AC3E}">
        <p14:creationId xmlns:p14="http://schemas.microsoft.com/office/powerpoint/2010/main" val="83429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fi-FI"/>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26" name="Picture 2" descr="Image result for AIUB logo">
            <a:extLst>
              <a:ext uri="{FF2B5EF4-FFF2-40B4-BE49-F238E27FC236}">
                <a16:creationId xmlns:a16="http://schemas.microsoft.com/office/drawing/2014/main" id="{CF3BFD94-6180-4B73-8361-A4B02BAD1757}"/>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438596" y="459899"/>
            <a:ext cx="1419654" cy="142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fi-FI"/>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fi-FI"/>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fi-FI"/>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fi-FI"/>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fi-FI"/>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idx="1"/>
          </p:nvPr>
        </p:nvSpPr>
        <p:spPr/>
        <p:txBody>
          <a:bodyPr/>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251665B-C24A-4702-B522-6A4334602E03}"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fi-FI"/>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fi-FI"/>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fi-FI"/>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fi-FI"/>
              <a:t>Click to edit Master text styles</a:t>
            </a:r>
          </a:p>
        </p:txBody>
      </p:sp>
      <p:sp>
        <p:nvSpPr>
          <p:cNvPr id="4" name="Date Placeholder 3"/>
          <p:cNvSpPr>
            <a:spLocks noGrp="1"/>
          </p:cNvSpPr>
          <p:nvPr>
            <p:ph type="dt" sz="half" idx="10"/>
          </p:nvPr>
        </p:nvSpPr>
        <p:spPr/>
        <p:txBody>
          <a:bodyPr/>
          <a:lstStyle/>
          <a:p>
            <a:fld id="{4251665B-C24A-4702-B522-6A4334602E03}"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fi-FI"/>
              <a:t>Drag picture to placeholder or click icon to add</a:t>
            </a:r>
            <a:endParaRPr/>
          </a:p>
        </p:txBody>
      </p:sp>
      <p:sp>
        <p:nvSpPr>
          <p:cNvPr id="4" name="Date Placeholder 3"/>
          <p:cNvSpPr>
            <a:spLocks noGrp="1"/>
          </p:cNvSpPr>
          <p:nvPr>
            <p:ph type="dt" sz="half" idx="10"/>
          </p:nvPr>
        </p:nvSpPr>
        <p:spPr/>
        <p:txBody>
          <a:bodyPr/>
          <a:lstStyle/>
          <a:p>
            <a:fld id="{4251665B-C24A-4702-B522-6A4334602E03}"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pPr/>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fi-FI"/>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i-FI"/>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fi-FI"/>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7" name="Date Placeholder 6"/>
          <p:cNvSpPr>
            <a:spLocks noGrp="1"/>
          </p:cNvSpPr>
          <p:nvPr>
            <p:ph type="dt" sz="half" idx="10"/>
          </p:nvPr>
        </p:nvSpPr>
        <p:spPr/>
        <p:txBody>
          <a:bodyPr/>
          <a:lstStyle/>
          <a:p>
            <a:fld id="{4251665B-C24A-4702-B522-6A4334602E03}"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Date Placeholder 2"/>
          <p:cNvSpPr>
            <a:spLocks noGrp="1"/>
          </p:cNvSpPr>
          <p:nvPr>
            <p:ph type="dt" sz="half" idx="10"/>
          </p:nvPr>
        </p:nvSpPr>
        <p:spPr/>
        <p:txBody>
          <a:bodyPr/>
          <a:lstStyle/>
          <a:p>
            <a:fld id="{4251665B-C24A-4702-B522-6A4334602E03}"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grpSp>
        <p:nvGrpSpPr>
          <p:cNvPr id="5" name="Group 4"/>
          <p:cNvGrpSpPr/>
          <p:nvPr/>
        </p:nvGrpSpPr>
        <p:grpSpPr>
          <a:xfrm>
            <a:off x="284164" y="452718"/>
            <a:ext cx="7365210"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pic>
        <p:nvPicPr>
          <p:cNvPr id="2050" name="Picture 2" descr="Image result for AIUB logo">
            <a:extLst>
              <a:ext uri="{FF2B5EF4-FFF2-40B4-BE49-F238E27FC236}">
                <a16:creationId xmlns:a16="http://schemas.microsoft.com/office/drawing/2014/main" id="{C28CB252-6044-4564-B6A7-264FC3396E0A}"/>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649374" y="55844"/>
            <a:ext cx="1279161" cy="1287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pPr/>
              <a:t>5/6/2025</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pPr/>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fi-FI"/>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46704"/>
            <a:ext cx="6991395" cy="1088136"/>
          </a:xfrm>
        </p:spPr>
        <p:txBody>
          <a:bodyPr>
            <a:noAutofit/>
          </a:bodyPr>
          <a:lstStyle/>
          <a:p>
            <a:pPr>
              <a:lnSpc>
                <a:spcPct val="150000"/>
              </a:lnSpc>
            </a:pPr>
            <a:r>
              <a:rPr lang="en-US" sz="1900" b="1" dirty="0"/>
              <a:t>ENHANCING WRIST FRACTURE DETECTION IN WRIST X-RAY IMAGES USING DEEP LEARNING MODELS</a:t>
            </a:r>
          </a:p>
        </p:txBody>
      </p:sp>
      <p:sp>
        <p:nvSpPr>
          <p:cNvPr id="4" name="TextBox 3"/>
          <p:cNvSpPr txBox="1"/>
          <p:nvPr/>
        </p:nvSpPr>
        <p:spPr>
          <a:xfrm>
            <a:off x="245996" y="2173923"/>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Faculty of Science and Technology, Dept. of Computer Science</a:t>
            </a:r>
          </a:p>
          <a:p>
            <a:pPr algn="ctr"/>
            <a:r>
              <a:rPr lang="en-US" sz="2000" b="1" dirty="0">
                <a:solidFill>
                  <a:srgbClr val="0070C0"/>
                </a:solidFill>
                <a:latin typeface="Arial" panose="020B0604020202020204" pitchFamily="34" charset="0"/>
                <a:cs typeface="Arial" panose="020B0604020202020204" pitchFamily="34" charset="0"/>
              </a:rPr>
              <a:t>Undergraduate Thesis</a:t>
            </a:r>
          </a:p>
        </p:txBody>
      </p:sp>
      <p:graphicFrame>
        <p:nvGraphicFramePr>
          <p:cNvPr id="6" name="Table 5">
            <a:extLst>
              <a:ext uri="{FF2B5EF4-FFF2-40B4-BE49-F238E27FC236}">
                <a16:creationId xmlns:a16="http://schemas.microsoft.com/office/drawing/2014/main" id="{80FA2A77-A004-4F61-9E7E-87FE64C4A23F}"/>
              </a:ext>
            </a:extLst>
          </p:cNvPr>
          <p:cNvGraphicFramePr>
            <a:graphicFrameLocks noGrp="1"/>
          </p:cNvGraphicFramePr>
          <p:nvPr>
            <p:extLst>
              <p:ext uri="{D42A27DB-BD31-4B8C-83A1-F6EECF244321}">
                <p14:modId xmlns:p14="http://schemas.microsoft.com/office/powerpoint/2010/main" val="1749835229"/>
              </p:ext>
            </p:extLst>
          </p:nvPr>
        </p:nvGraphicFramePr>
        <p:xfrm>
          <a:off x="386862" y="3374252"/>
          <a:ext cx="8370276" cy="1854200"/>
        </p:xfrm>
        <a:graphic>
          <a:graphicData uri="http://schemas.openxmlformats.org/drawingml/2006/table">
            <a:tbl>
              <a:tblPr firstRow="1" bandRow="1">
                <a:tableStyleId>{073A0DAA-6AF3-43AB-8588-CEC1D06C72B9}</a:tableStyleId>
              </a:tblPr>
              <a:tblGrid>
                <a:gridCol w="4684540">
                  <a:extLst>
                    <a:ext uri="{9D8B030D-6E8A-4147-A177-3AD203B41FA5}">
                      <a16:colId xmlns:a16="http://schemas.microsoft.com/office/drawing/2014/main" val="794581472"/>
                    </a:ext>
                  </a:extLst>
                </a:gridCol>
                <a:gridCol w="2250831">
                  <a:extLst>
                    <a:ext uri="{9D8B030D-6E8A-4147-A177-3AD203B41FA5}">
                      <a16:colId xmlns:a16="http://schemas.microsoft.com/office/drawing/2014/main" val="3106225813"/>
                    </a:ext>
                  </a:extLst>
                </a:gridCol>
                <a:gridCol w="1434905">
                  <a:extLst>
                    <a:ext uri="{9D8B030D-6E8A-4147-A177-3AD203B41FA5}">
                      <a16:colId xmlns:a16="http://schemas.microsoft.com/office/drawing/2014/main" val="3199282456"/>
                    </a:ext>
                  </a:extLst>
                </a:gridCol>
              </a:tblGrid>
              <a:tr h="370840">
                <a:tc>
                  <a:txBody>
                    <a:bodyPr/>
                    <a:lstStyle/>
                    <a:p>
                      <a:r>
                        <a:rPr lang="en-US" dirty="0"/>
                        <a:t>Student Name</a:t>
                      </a:r>
                    </a:p>
                  </a:txBody>
                  <a:tcPr/>
                </a:tc>
                <a:tc>
                  <a:txBody>
                    <a:bodyPr/>
                    <a:lstStyle/>
                    <a:p>
                      <a:r>
                        <a:rPr lang="en-US" dirty="0"/>
                        <a:t>ID</a:t>
                      </a:r>
                    </a:p>
                  </a:txBody>
                  <a:tcPr/>
                </a:tc>
                <a:tc>
                  <a:txBody>
                    <a:bodyPr/>
                    <a:lstStyle/>
                    <a:p>
                      <a:r>
                        <a:rPr lang="en-US" dirty="0"/>
                        <a:t>Contribution</a:t>
                      </a:r>
                    </a:p>
                  </a:txBody>
                  <a:tcPr/>
                </a:tc>
                <a:extLst>
                  <a:ext uri="{0D108BD9-81ED-4DB2-BD59-A6C34878D82A}">
                    <a16:rowId xmlns:a16="http://schemas.microsoft.com/office/drawing/2014/main" val="925189299"/>
                  </a:ext>
                </a:extLst>
              </a:tr>
              <a:tr h="370840">
                <a:tc>
                  <a:txBody>
                    <a:bodyPr/>
                    <a:lstStyle/>
                    <a:p>
                      <a:r>
                        <a:rPr lang="en-US" dirty="0"/>
                        <a:t>1. MD. MOSTOFA HASIB </a:t>
                      </a:r>
                    </a:p>
                  </a:txBody>
                  <a:tcPr/>
                </a:tc>
                <a:tc>
                  <a:txBody>
                    <a:bodyPr/>
                    <a:lstStyle/>
                    <a:p>
                      <a:r>
                        <a:rPr lang="en-US" dirty="0"/>
                        <a:t>21-44938-2</a:t>
                      </a:r>
                    </a:p>
                  </a:txBody>
                  <a:tcPr/>
                </a:tc>
                <a:tc>
                  <a:txBody>
                    <a:bodyPr/>
                    <a:lstStyle/>
                    <a:p>
                      <a:r>
                        <a:rPr lang="en-US" dirty="0"/>
                        <a:t>25%</a:t>
                      </a:r>
                    </a:p>
                  </a:txBody>
                  <a:tcPr/>
                </a:tc>
                <a:extLst>
                  <a:ext uri="{0D108BD9-81ED-4DB2-BD59-A6C34878D82A}">
                    <a16:rowId xmlns:a16="http://schemas.microsoft.com/office/drawing/2014/main" val="2838283429"/>
                  </a:ext>
                </a:extLst>
              </a:tr>
              <a:tr h="370840">
                <a:tc>
                  <a:txBody>
                    <a:bodyPr/>
                    <a:lstStyle/>
                    <a:p>
                      <a:r>
                        <a:rPr lang="en-US" dirty="0"/>
                        <a:t>2. ALIF HOSSAIN TALHA </a:t>
                      </a:r>
                    </a:p>
                  </a:txBody>
                  <a:tcPr/>
                </a:tc>
                <a:tc>
                  <a:txBody>
                    <a:bodyPr/>
                    <a:lstStyle/>
                    <a:p>
                      <a:r>
                        <a:rPr lang="en-US" dirty="0"/>
                        <a:t>21-44923-2</a:t>
                      </a:r>
                    </a:p>
                  </a:txBody>
                  <a:tcPr/>
                </a:tc>
                <a:tc>
                  <a:txBody>
                    <a:bodyPr/>
                    <a:lstStyle/>
                    <a:p>
                      <a:r>
                        <a:rPr lang="en-US" dirty="0"/>
                        <a:t>25%</a:t>
                      </a:r>
                    </a:p>
                  </a:txBody>
                  <a:tcPr/>
                </a:tc>
                <a:extLst>
                  <a:ext uri="{0D108BD9-81ED-4DB2-BD59-A6C34878D82A}">
                    <a16:rowId xmlns:a16="http://schemas.microsoft.com/office/drawing/2014/main" val="3742747497"/>
                  </a:ext>
                </a:extLst>
              </a:tr>
              <a:tr h="370840">
                <a:tc>
                  <a:txBody>
                    <a:bodyPr/>
                    <a:lstStyle/>
                    <a:p>
                      <a:r>
                        <a:rPr lang="en-US" dirty="0"/>
                        <a:t>3. AHMED FARHAN AMIN </a:t>
                      </a:r>
                    </a:p>
                  </a:txBody>
                  <a:tcPr/>
                </a:tc>
                <a:tc>
                  <a:txBody>
                    <a:bodyPr/>
                    <a:lstStyle/>
                    <a:p>
                      <a:r>
                        <a:rPr lang="en-US" dirty="0"/>
                        <a:t>21-44804-1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a:t>
                      </a:r>
                    </a:p>
                  </a:txBody>
                  <a:tcPr/>
                </a:tc>
                <a:extLst>
                  <a:ext uri="{0D108BD9-81ED-4DB2-BD59-A6C34878D82A}">
                    <a16:rowId xmlns:a16="http://schemas.microsoft.com/office/drawing/2014/main" val="2739026912"/>
                  </a:ext>
                </a:extLst>
              </a:tr>
              <a:tr h="370840">
                <a:tc>
                  <a:txBody>
                    <a:bodyPr/>
                    <a:lstStyle/>
                    <a:p>
                      <a:r>
                        <a:rPr lang="en-US" dirty="0"/>
                        <a:t>4. NOKIBUL ARFIN SIAM</a:t>
                      </a:r>
                    </a:p>
                  </a:txBody>
                  <a:tcPr/>
                </a:tc>
                <a:tc>
                  <a:txBody>
                    <a:bodyPr/>
                    <a:lstStyle/>
                    <a:p>
                      <a:r>
                        <a:rPr lang="en-US" dirty="0"/>
                        <a:t>21-44793-1</a:t>
                      </a:r>
                    </a:p>
                  </a:txBody>
                  <a:tcPr/>
                </a:tc>
                <a:tc>
                  <a:txBody>
                    <a:bodyPr/>
                    <a:lstStyle/>
                    <a:p>
                      <a:r>
                        <a:rPr lang="en-US" dirty="0"/>
                        <a:t>25%</a:t>
                      </a:r>
                    </a:p>
                  </a:txBody>
                  <a:tcPr/>
                </a:tc>
                <a:extLst>
                  <a:ext uri="{0D108BD9-81ED-4DB2-BD59-A6C34878D82A}">
                    <a16:rowId xmlns:a16="http://schemas.microsoft.com/office/drawing/2014/main" val="2149362666"/>
                  </a:ext>
                </a:extLst>
              </a:tr>
            </a:tbl>
          </a:graphicData>
        </a:graphic>
      </p:graphicFrame>
      <p:graphicFrame>
        <p:nvGraphicFramePr>
          <p:cNvPr id="7" name="Table 6">
            <a:extLst>
              <a:ext uri="{FF2B5EF4-FFF2-40B4-BE49-F238E27FC236}">
                <a16:creationId xmlns:a16="http://schemas.microsoft.com/office/drawing/2014/main" id="{29FF08AD-7519-4C4A-8E0D-640DF5BB5E58}"/>
              </a:ext>
            </a:extLst>
          </p:cNvPr>
          <p:cNvGraphicFramePr>
            <a:graphicFrameLocks noGrp="1"/>
          </p:cNvGraphicFramePr>
          <p:nvPr>
            <p:extLst>
              <p:ext uri="{D42A27DB-BD31-4B8C-83A1-F6EECF244321}">
                <p14:modId xmlns:p14="http://schemas.microsoft.com/office/powerpoint/2010/main" val="868272387"/>
              </p:ext>
            </p:extLst>
          </p:nvPr>
        </p:nvGraphicFramePr>
        <p:xfrm>
          <a:off x="421341" y="5342796"/>
          <a:ext cx="8335797" cy="640080"/>
        </p:xfrm>
        <a:graphic>
          <a:graphicData uri="http://schemas.openxmlformats.org/drawingml/2006/table">
            <a:tbl>
              <a:tblPr firstRow="1" bandRow="1">
                <a:tableStyleId>{D7AC3CCA-C797-4891-BE02-D94E43425B78}</a:tableStyleId>
              </a:tblPr>
              <a:tblGrid>
                <a:gridCol w="1266782">
                  <a:extLst>
                    <a:ext uri="{9D8B030D-6E8A-4147-A177-3AD203B41FA5}">
                      <a16:colId xmlns:a16="http://schemas.microsoft.com/office/drawing/2014/main" val="3905988420"/>
                    </a:ext>
                  </a:extLst>
                </a:gridCol>
                <a:gridCol w="7069015">
                  <a:extLst>
                    <a:ext uri="{9D8B030D-6E8A-4147-A177-3AD203B41FA5}">
                      <a16:colId xmlns:a16="http://schemas.microsoft.com/office/drawing/2014/main" val="2889894460"/>
                    </a:ext>
                  </a:extLst>
                </a:gridCol>
              </a:tblGrid>
              <a:tr h="633087">
                <a:tc>
                  <a:txBody>
                    <a:bodyPr/>
                    <a:lstStyle/>
                    <a:p>
                      <a:r>
                        <a:rPr lang="en-US" dirty="0"/>
                        <a:t>Supervisor:</a:t>
                      </a:r>
                    </a:p>
                  </a:txBody>
                  <a:tcPr/>
                </a:tc>
                <a:tc>
                  <a:txBody>
                    <a:bodyPr/>
                    <a:lstStyle/>
                    <a:p>
                      <a:r>
                        <a:rPr lang="en-US" dirty="0" err="1"/>
                        <a:t>Noboranjan</a:t>
                      </a:r>
                      <a:r>
                        <a:rPr lang="en-US" dirty="0"/>
                        <a:t> Dey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Lecturer, CS, AIUB</a:t>
                      </a:r>
                    </a:p>
                  </a:txBody>
                  <a:tcPr/>
                </a:tc>
                <a:extLst>
                  <a:ext uri="{0D108BD9-81ED-4DB2-BD59-A6C34878D82A}">
                    <a16:rowId xmlns:a16="http://schemas.microsoft.com/office/drawing/2014/main" val="2197040212"/>
                  </a:ext>
                </a:extLst>
              </a:tr>
            </a:tbl>
          </a:graphicData>
        </a:graphic>
      </p:graphicFrame>
    </p:spTree>
    <p:extLst>
      <p:ext uri="{BB962C8B-B14F-4D97-AF65-F5344CB8AC3E}">
        <p14:creationId xmlns:p14="http://schemas.microsoft.com/office/powerpoint/2010/main" val="700707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7B75A-D460-5A67-ABE6-0A06728CAACC}"/>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F823ADD7-23C1-3F7E-F987-69CEEB21C72C}"/>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r">
              <a:spcBef>
                <a:spcPct val="0"/>
              </a:spcBef>
              <a:spcAft>
                <a:spcPts val="600"/>
              </a:spcAft>
              <a:buNone/>
            </a:pPr>
            <a:r>
              <a:rPr lang="en-US" sz="4200" b="1" dirty="0">
                <a:solidFill>
                  <a:schemeClr val="bg1"/>
                </a:solidFill>
                <a:latin typeface="+mj-lt"/>
                <a:ea typeface="+mj-ea"/>
                <a:cs typeface="+mj-cs"/>
              </a:rPr>
              <a:t>Dataset &amp; Preprocessing</a:t>
            </a:r>
            <a:endParaRPr lang="en-US" sz="4200" b="1">
              <a:solidFill>
                <a:schemeClr val="bg1"/>
              </a:solidFill>
              <a:latin typeface="+mj-lt"/>
              <a:ea typeface="+mj-ea"/>
              <a:cs typeface="+mj-cs"/>
            </a:endParaRPr>
          </a:p>
        </p:txBody>
      </p:sp>
      <p:pic>
        <p:nvPicPr>
          <p:cNvPr id="6" name="Picture 5" descr="X-ray of wrist bones&#10;&#10;AI-generated content may be incorrect.">
            <a:extLst>
              <a:ext uri="{FF2B5EF4-FFF2-40B4-BE49-F238E27FC236}">
                <a16:creationId xmlns:a16="http://schemas.microsoft.com/office/drawing/2014/main" id="{7E524F9F-26E2-6DA7-7108-D25AAA46B4DA}"/>
              </a:ext>
            </a:extLst>
          </p:cNvPr>
          <p:cNvPicPr>
            <a:picLocks noChangeAspect="1"/>
          </p:cNvPicPr>
          <p:nvPr/>
        </p:nvPicPr>
        <p:blipFill>
          <a:blip r:embed="rId3"/>
          <a:srcRect r="1089" b="3"/>
          <a:stretch/>
        </p:blipFill>
        <p:spPr>
          <a:xfrm>
            <a:off x="403412" y="2151063"/>
            <a:ext cx="3931920" cy="3975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Subtitle 2">
            <a:extLst>
              <a:ext uri="{FF2B5EF4-FFF2-40B4-BE49-F238E27FC236}">
                <a16:creationId xmlns:a16="http://schemas.microsoft.com/office/drawing/2014/main" id="{ED43DDA1-2429-C005-7A0A-14BBC8A190B9}"/>
              </a:ext>
            </a:extLst>
          </p:cNvPr>
          <p:cNvSpPr txBox="1">
            <a:spLocks/>
          </p:cNvSpPr>
          <p:nvPr/>
        </p:nvSpPr>
        <p:spPr>
          <a:xfrm>
            <a:off x="4926330" y="2630896"/>
            <a:ext cx="3931920" cy="3975100"/>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r>
              <a:rPr lang="en-US" sz="1400" dirty="0"/>
              <a:t>193 wrist X-ray images (111 fracture, 82 normal) from various platforms, and paper.</a:t>
            </a:r>
          </a:p>
          <a:p>
            <a:r>
              <a:rPr lang="en-US" sz="1400" dirty="0"/>
              <a:t>Applied image augmentation</a:t>
            </a:r>
          </a:p>
          <a:p>
            <a:r>
              <a:rPr lang="en-US" sz="1400" dirty="0"/>
              <a:t>Flipping (horizontal &amp; vertical)</a:t>
            </a:r>
          </a:p>
          <a:p>
            <a:r>
              <a:rPr lang="en-US" sz="1400" dirty="0"/>
              <a:t>Rotation (up to ±30° to simulate varied angles)</a:t>
            </a:r>
          </a:p>
          <a:p>
            <a:r>
              <a:rPr lang="en-US" sz="1400" dirty="0"/>
              <a:t>Contrast Adjustments (to improve fracture visibility)</a:t>
            </a:r>
          </a:p>
        </p:txBody>
      </p:sp>
    </p:spTree>
    <p:extLst>
      <p:ext uri="{BB962C8B-B14F-4D97-AF65-F5344CB8AC3E}">
        <p14:creationId xmlns:p14="http://schemas.microsoft.com/office/powerpoint/2010/main" val="164407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731520" y="1746903"/>
            <a:ext cx="8126730" cy="967840"/>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a:lnSpc>
                <a:spcPct val="90000"/>
              </a:lnSpc>
              <a:buFont typeface="Wingdings" panose="05000000000000000000" pitchFamily="2" charset="2"/>
              <a:buChar char="q"/>
            </a:pPr>
            <a:endParaRPr lang="en-US" sz="1800" dirty="0"/>
          </a:p>
        </p:txBody>
      </p:sp>
      <p:sp>
        <p:nvSpPr>
          <p:cNvPr id="2" name="Subtitle 2">
            <a:extLst>
              <a:ext uri="{FF2B5EF4-FFF2-40B4-BE49-F238E27FC236}">
                <a16:creationId xmlns:a16="http://schemas.microsoft.com/office/drawing/2014/main" id="{F1CC8D90-538E-E468-92D2-7DACFEE61A21}"/>
              </a:ext>
            </a:extLst>
          </p:cNvPr>
          <p:cNvSpPr txBox="1">
            <a:spLocks/>
          </p:cNvSpPr>
          <p:nvPr/>
        </p:nvSpPr>
        <p:spPr>
          <a:xfrm>
            <a:off x="1413478" y="2416864"/>
            <a:ext cx="6315456" cy="4886143"/>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a:spcBef>
                <a:spcPts val="1100"/>
              </a:spcBef>
              <a:buFont typeface="Wingdings" panose="05000000000000000000" pitchFamily="2" charset="2"/>
              <a:buChar char="ü"/>
            </a:pPr>
            <a:endParaRPr lang="en-US" sz="1700" dirty="0"/>
          </a:p>
        </p:txBody>
      </p:sp>
      <p:sp>
        <p:nvSpPr>
          <p:cNvPr id="5" name="Subtitle 2">
            <a:extLst>
              <a:ext uri="{FF2B5EF4-FFF2-40B4-BE49-F238E27FC236}">
                <a16:creationId xmlns:a16="http://schemas.microsoft.com/office/drawing/2014/main" id="{5D0F5E05-C68B-8D91-B236-6F64BBD45018}"/>
              </a:ext>
            </a:extLst>
          </p:cNvPr>
          <p:cNvSpPr txBox="1">
            <a:spLocks/>
          </p:cNvSpPr>
          <p:nvPr/>
        </p:nvSpPr>
        <p:spPr>
          <a:xfrm>
            <a:off x="278223" y="556469"/>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b="1" dirty="0">
                <a:solidFill>
                  <a:schemeClr val="bg1"/>
                </a:solidFill>
              </a:rPr>
              <a:t>WristNet Architecture Overview</a:t>
            </a:r>
            <a:endParaRPr lang="en-US" sz="4200" b="1" dirty="0">
              <a:solidFill>
                <a:schemeClr val="bg1"/>
              </a:solidFill>
              <a:latin typeface="+mj-lt"/>
              <a:ea typeface="+mj-ea"/>
              <a:cs typeface="+mj-cs"/>
            </a:endParaRPr>
          </a:p>
        </p:txBody>
      </p:sp>
      <p:pic>
        <p:nvPicPr>
          <p:cNvPr id="6" name="Picture 5" descr="A diagram of a medical procedure&#10;&#10;AI-generated content may be incorrect.">
            <a:extLst>
              <a:ext uri="{FF2B5EF4-FFF2-40B4-BE49-F238E27FC236}">
                <a16:creationId xmlns:a16="http://schemas.microsoft.com/office/drawing/2014/main" id="{BD4067D0-A9DC-45BA-E990-63977B1D10A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14337" y="2081095"/>
            <a:ext cx="8315325" cy="41243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71635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B5C1C-C6EA-9114-1015-5A57A33634C1}"/>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1941CFDF-B207-C8F9-C245-CEE99E755821}"/>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b="1" dirty="0">
                <a:solidFill>
                  <a:schemeClr val="bg1"/>
                </a:solidFill>
                <a:latin typeface="+mj-lt"/>
                <a:ea typeface="+mj-ea"/>
                <a:cs typeface="+mj-cs"/>
              </a:rPr>
              <a:t>Findings </a:t>
            </a:r>
          </a:p>
        </p:txBody>
      </p:sp>
      <p:pic>
        <p:nvPicPr>
          <p:cNvPr id="5" name="Picture 4">
            <a:extLst>
              <a:ext uri="{FF2B5EF4-FFF2-40B4-BE49-F238E27FC236}">
                <a16:creationId xmlns:a16="http://schemas.microsoft.com/office/drawing/2014/main" id="{049208AA-FEA6-5256-FCDC-F432A741691B}"/>
              </a:ext>
            </a:extLst>
          </p:cNvPr>
          <p:cNvPicPr>
            <a:picLocks noChangeAspect="1"/>
          </p:cNvPicPr>
          <p:nvPr/>
        </p:nvPicPr>
        <p:blipFill>
          <a:blip r:embed="rId2"/>
          <a:stretch>
            <a:fillRect/>
          </a:stretch>
        </p:blipFill>
        <p:spPr>
          <a:xfrm>
            <a:off x="284163" y="2121770"/>
            <a:ext cx="8659433" cy="4105848"/>
          </a:xfrm>
          <a:prstGeom prst="rect">
            <a:avLst/>
          </a:prstGeom>
        </p:spPr>
      </p:pic>
      <p:pic>
        <p:nvPicPr>
          <p:cNvPr id="7" name="Picture 6">
            <a:extLst>
              <a:ext uri="{FF2B5EF4-FFF2-40B4-BE49-F238E27FC236}">
                <a16:creationId xmlns:a16="http://schemas.microsoft.com/office/drawing/2014/main" id="{1CB5FEBC-02B0-0AE2-DD13-4C757EF0CFE4}"/>
              </a:ext>
            </a:extLst>
          </p:cNvPr>
          <p:cNvPicPr>
            <a:picLocks noChangeAspect="1"/>
          </p:cNvPicPr>
          <p:nvPr/>
        </p:nvPicPr>
        <p:blipFill>
          <a:blip r:embed="rId3"/>
          <a:stretch>
            <a:fillRect/>
          </a:stretch>
        </p:blipFill>
        <p:spPr>
          <a:xfrm>
            <a:off x="6934200" y="2200275"/>
            <a:ext cx="1771650" cy="1724025"/>
          </a:xfrm>
          <a:prstGeom prst="rect">
            <a:avLst/>
          </a:prstGeom>
        </p:spPr>
      </p:pic>
      <p:pic>
        <p:nvPicPr>
          <p:cNvPr id="8" name="Picture 7">
            <a:extLst>
              <a:ext uri="{FF2B5EF4-FFF2-40B4-BE49-F238E27FC236}">
                <a16:creationId xmlns:a16="http://schemas.microsoft.com/office/drawing/2014/main" id="{C377DDCE-533A-6E9E-1E0B-789F901AF853}"/>
              </a:ext>
            </a:extLst>
          </p:cNvPr>
          <p:cNvPicPr>
            <a:picLocks noChangeAspect="1"/>
          </p:cNvPicPr>
          <p:nvPr/>
        </p:nvPicPr>
        <p:blipFill>
          <a:blip r:embed="rId4"/>
          <a:stretch>
            <a:fillRect/>
          </a:stretch>
        </p:blipFill>
        <p:spPr>
          <a:xfrm>
            <a:off x="6943726" y="4257675"/>
            <a:ext cx="1676400" cy="1460070"/>
          </a:xfrm>
          <a:prstGeom prst="rect">
            <a:avLst/>
          </a:prstGeom>
        </p:spPr>
      </p:pic>
    </p:spTree>
    <p:extLst>
      <p:ext uri="{BB962C8B-B14F-4D97-AF65-F5344CB8AC3E}">
        <p14:creationId xmlns:p14="http://schemas.microsoft.com/office/powerpoint/2010/main" val="570675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74776-9C23-BE9F-B589-7857F8A8014A}"/>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2F0EFA82-F6DD-4428-B745-F1AA28FE50F7}"/>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b="1" dirty="0">
                <a:solidFill>
                  <a:schemeClr val="bg1"/>
                </a:solidFill>
                <a:latin typeface="+mj-lt"/>
                <a:ea typeface="+mj-ea"/>
                <a:cs typeface="+mj-cs"/>
              </a:rPr>
              <a:t>Findings </a:t>
            </a:r>
          </a:p>
        </p:txBody>
      </p:sp>
      <p:sp>
        <p:nvSpPr>
          <p:cNvPr id="3" name="TextBox 2">
            <a:extLst>
              <a:ext uri="{FF2B5EF4-FFF2-40B4-BE49-F238E27FC236}">
                <a16:creationId xmlns:a16="http://schemas.microsoft.com/office/drawing/2014/main" id="{84896DB4-25A3-BC91-07A0-17198E650B72}"/>
              </a:ext>
            </a:extLst>
          </p:cNvPr>
          <p:cNvSpPr txBox="1"/>
          <p:nvPr/>
        </p:nvSpPr>
        <p:spPr>
          <a:xfrm>
            <a:off x="147683" y="2973803"/>
            <a:ext cx="5174941" cy="1993110"/>
          </a:xfrm>
          <a:prstGeom prst="rect">
            <a:avLst/>
          </a:prstGeom>
          <a:noFill/>
        </p:spPr>
        <p:txBody>
          <a:bodyPr wrap="square">
            <a:spAutoFit/>
          </a:bodyPr>
          <a:lstStyle/>
          <a:p>
            <a:pPr>
              <a:lnSpc>
                <a:spcPct val="150000"/>
              </a:lnSpc>
              <a:buNone/>
            </a:pPr>
            <a:r>
              <a:rPr lang="en-US" sz="2000" b="1" dirty="0"/>
              <a:t>Model Performance Evaluation</a:t>
            </a:r>
            <a:r>
              <a:rPr lang="en-US" b="1" dirty="0"/>
              <a:t> Utilized:</a:t>
            </a:r>
          </a:p>
          <a:p>
            <a:pPr marL="285750" indent="-285750">
              <a:lnSpc>
                <a:spcPct val="150000"/>
              </a:lnSpc>
              <a:buFont typeface="Arial" panose="020B0604020202020204" pitchFamily="34" charset="0"/>
              <a:buChar char="•"/>
            </a:pPr>
            <a:r>
              <a:rPr lang="en-US" sz="1600" dirty="0"/>
              <a:t>Each base model trained independently on the dataset</a:t>
            </a:r>
          </a:p>
          <a:p>
            <a:pPr marL="285750" indent="-285750">
              <a:lnSpc>
                <a:spcPct val="150000"/>
              </a:lnSpc>
              <a:buFont typeface="Arial" panose="020B0604020202020204" pitchFamily="34" charset="0"/>
              <a:buChar char="•"/>
            </a:pPr>
            <a:r>
              <a:rPr lang="en-US" sz="1600" dirty="0"/>
              <a:t>Hyperparameter optimization performed for each model</a:t>
            </a:r>
          </a:p>
          <a:p>
            <a:pPr marL="285750" indent="-285750">
              <a:lnSpc>
                <a:spcPct val="150000"/>
              </a:lnSpc>
              <a:buFont typeface="Arial" panose="020B0604020202020204" pitchFamily="34" charset="0"/>
              <a:buChar char="•"/>
            </a:pPr>
            <a:r>
              <a:rPr lang="en-US" sz="1600" dirty="0"/>
              <a:t>Evaluation metrics: Accuracy, Precision, Recall, F1-Score</a:t>
            </a:r>
          </a:p>
          <a:p>
            <a:pPr marL="285750" indent="-285750">
              <a:lnSpc>
                <a:spcPct val="150000"/>
              </a:lnSpc>
              <a:buFont typeface="Arial" panose="020B0604020202020204" pitchFamily="34" charset="0"/>
              <a:buChar char="•"/>
            </a:pPr>
            <a:r>
              <a:rPr lang="en-US" sz="1600" dirty="0"/>
              <a:t>Cross-validation employed to ensure reliability</a:t>
            </a:r>
          </a:p>
        </p:txBody>
      </p:sp>
      <p:pic>
        <p:nvPicPr>
          <p:cNvPr id="11" name="Picture 10">
            <a:extLst>
              <a:ext uri="{FF2B5EF4-FFF2-40B4-BE49-F238E27FC236}">
                <a16:creationId xmlns:a16="http://schemas.microsoft.com/office/drawing/2014/main" id="{532AD64D-2477-254D-62BA-F87CE500B615}"/>
              </a:ext>
            </a:extLst>
          </p:cNvPr>
          <p:cNvPicPr>
            <a:picLocks noChangeAspect="1"/>
          </p:cNvPicPr>
          <p:nvPr/>
        </p:nvPicPr>
        <p:blipFill>
          <a:blip r:embed="rId2"/>
          <a:stretch>
            <a:fillRect/>
          </a:stretch>
        </p:blipFill>
        <p:spPr>
          <a:xfrm>
            <a:off x="5299423" y="2538484"/>
            <a:ext cx="3558827" cy="28610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5046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516F7-F89E-EE73-575A-FBBFA85CCFC2}"/>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3F598A54-FE82-56F9-58D6-4FD69994EB9C}"/>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dirty="0">
                <a:solidFill>
                  <a:schemeClr val="bg1"/>
                </a:solidFill>
                <a:latin typeface="+mj-lt"/>
                <a:ea typeface="+mj-ea"/>
                <a:cs typeface="+mj-cs"/>
              </a:rPr>
              <a:t>Results</a:t>
            </a:r>
            <a:endParaRPr lang="en-US" sz="4200" b="1"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DD1FD545-7EAD-523D-1F0D-D36FCC676A6F}"/>
              </a:ext>
            </a:extLst>
          </p:cNvPr>
          <p:cNvSpPr txBox="1">
            <a:spLocks/>
          </p:cNvSpPr>
          <p:nvPr/>
        </p:nvSpPr>
        <p:spPr>
          <a:xfrm>
            <a:off x="403412" y="2151063"/>
            <a:ext cx="3931920" cy="3975100"/>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endParaRPr lang="en-US" sz="2200" dirty="0"/>
          </a:p>
        </p:txBody>
      </p:sp>
      <p:sp>
        <p:nvSpPr>
          <p:cNvPr id="6" name="TextBox 5">
            <a:extLst>
              <a:ext uri="{FF2B5EF4-FFF2-40B4-BE49-F238E27FC236}">
                <a16:creationId xmlns:a16="http://schemas.microsoft.com/office/drawing/2014/main" id="{B3BEA36F-2AF4-DCB2-8E9B-E025FEA6F22E}"/>
              </a:ext>
            </a:extLst>
          </p:cNvPr>
          <p:cNvSpPr txBox="1"/>
          <p:nvPr/>
        </p:nvSpPr>
        <p:spPr>
          <a:xfrm>
            <a:off x="403412" y="1966397"/>
            <a:ext cx="4572000" cy="369332"/>
          </a:xfrm>
          <a:prstGeom prst="rect">
            <a:avLst/>
          </a:prstGeom>
          <a:noFill/>
        </p:spPr>
        <p:txBody>
          <a:bodyPr wrap="square">
            <a:spAutoFit/>
          </a:bodyPr>
          <a:lstStyle/>
          <a:p>
            <a:r>
              <a:rPr lang="en-US" b="1" dirty="0"/>
              <a:t>Individual Model Performance:</a:t>
            </a:r>
          </a:p>
        </p:txBody>
      </p:sp>
      <p:sp>
        <p:nvSpPr>
          <p:cNvPr id="10" name="TextBox 9">
            <a:extLst>
              <a:ext uri="{FF2B5EF4-FFF2-40B4-BE49-F238E27FC236}">
                <a16:creationId xmlns:a16="http://schemas.microsoft.com/office/drawing/2014/main" id="{2F012F70-FFD3-0ACA-4F2D-781748FC96E3}"/>
              </a:ext>
            </a:extLst>
          </p:cNvPr>
          <p:cNvSpPr txBox="1"/>
          <p:nvPr/>
        </p:nvSpPr>
        <p:spPr>
          <a:xfrm>
            <a:off x="982530" y="5396621"/>
            <a:ext cx="7246115" cy="830997"/>
          </a:xfrm>
          <a:prstGeom prst="rect">
            <a:avLst/>
          </a:prstGeom>
          <a:noFill/>
        </p:spPr>
        <p:txBody>
          <a:bodyPr wrap="square">
            <a:spAutoFit/>
          </a:bodyPr>
          <a:lstStyle/>
          <a:p>
            <a:pPr marL="285750" indent="-285750">
              <a:buFont typeface="Arial" panose="020B0604020202020204" pitchFamily="34" charset="0"/>
              <a:buChar char="•"/>
            </a:pPr>
            <a:r>
              <a:rPr lang="en-US" sz="1600" b="1" dirty="0" err="1"/>
              <a:t>WristNet</a:t>
            </a:r>
            <a:r>
              <a:rPr lang="en-US" sz="1600" dirty="0"/>
              <a:t> demonstrated the highest true positive rate.</a:t>
            </a:r>
          </a:p>
          <a:p>
            <a:pPr marL="285750" indent="-285750">
              <a:buFont typeface="Arial" panose="020B0604020202020204" pitchFamily="34" charset="0"/>
              <a:buChar char="•"/>
            </a:pPr>
            <a:r>
              <a:rPr lang="en-US" sz="1600" dirty="0"/>
              <a:t>EfficientNetB2 showed the highest false negative rate.</a:t>
            </a:r>
          </a:p>
          <a:p>
            <a:pPr marL="285750" indent="-285750">
              <a:buFont typeface="Arial" panose="020B0604020202020204" pitchFamily="34" charset="0"/>
              <a:buChar char="•"/>
            </a:pPr>
            <a:r>
              <a:rPr lang="en-US" sz="1600" dirty="0"/>
              <a:t>InceptionV3 and DenseNet169 provided balanced performance.</a:t>
            </a:r>
          </a:p>
        </p:txBody>
      </p:sp>
      <p:sp>
        <p:nvSpPr>
          <p:cNvPr id="11" name="TextBox 10">
            <a:extLst>
              <a:ext uri="{FF2B5EF4-FFF2-40B4-BE49-F238E27FC236}">
                <a16:creationId xmlns:a16="http://schemas.microsoft.com/office/drawing/2014/main" id="{2D240F78-B4C5-7161-D250-6BC0A6DF1549}"/>
              </a:ext>
            </a:extLst>
          </p:cNvPr>
          <p:cNvSpPr txBox="1"/>
          <p:nvPr/>
        </p:nvSpPr>
        <p:spPr>
          <a:xfrm>
            <a:off x="2887968" y="4988494"/>
            <a:ext cx="3841404" cy="246221"/>
          </a:xfrm>
          <a:prstGeom prst="rect">
            <a:avLst/>
          </a:prstGeom>
          <a:noFill/>
        </p:spPr>
        <p:txBody>
          <a:bodyPr wrap="square" rtlCol="0">
            <a:spAutoFit/>
          </a:bodyPr>
          <a:lstStyle/>
          <a:p>
            <a:pPr algn="ctr"/>
            <a:r>
              <a:rPr lang="en-US" sz="1000" dirty="0"/>
              <a:t>Table : Performance of Individual Deep Learning Models</a:t>
            </a:r>
          </a:p>
        </p:txBody>
      </p:sp>
      <p:graphicFrame>
        <p:nvGraphicFramePr>
          <p:cNvPr id="8" name="Table 7">
            <a:extLst>
              <a:ext uri="{FF2B5EF4-FFF2-40B4-BE49-F238E27FC236}">
                <a16:creationId xmlns:a16="http://schemas.microsoft.com/office/drawing/2014/main" id="{E5D77513-FB86-4681-B7AA-694ED819C3B2}"/>
              </a:ext>
            </a:extLst>
          </p:cNvPr>
          <p:cNvGraphicFramePr>
            <a:graphicFrameLocks noGrp="1"/>
          </p:cNvGraphicFramePr>
          <p:nvPr>
            <p:extLst>
              <p:ext uri="{D42A27DB-BD31-4B8C-83A1-F6EECF244321}">
                <p14:modId xmlns:p14="http://schemas.microsoft.com/office/powerpoint/2010/main" val="2892317345"/>
              </p:ext>
            </p:extLst>
          </p:nvPr>
        </p:nvGraphicFramePr>
        <p:xfrm>
          <a:off x="982530" y="2426388"/>
          <a:ext cx="7246115" cy="2377440"/>
        </p:xfrm>
        <a:graphic>
          <a:graphicData uri="http://schemas.openxmlformats.org/drawingml/2006/table">
            <a:tbl>
              <a:tblPr firstRow="1" bandRow="1">
                <a:tableStyleId>{5C22544A-7EE6-4342-B048-85BDC9FD1C3A}</a:tableStyleId>
              </a:tblPr>
              <a:tblGrid>
                <a:gridCol w="1449223">
                  <a:extLst>
                    <a:ext uri="{9D8B030D-6E8A-4147-A177-3AD203B41FA5}">
                      <a16:colId xmlns:a16="http://schemas.microsoft.com/office/drawing/2014/main" val="869115311"/>
                    </a:ext>
                  </a:extLst>
                </a:gridCol>
                <a:gridCol w="1449223">
                  <a:extLst>
                    <a:ext uri="{9D8B030D-6E8A-4147-A177-3AD203B41FA5}">
                      <a16:colId xmlns:a16="http://schemas.microsoft.com/office/drawing/2014/main" val="1438107717"/>
                    </a:ext>
                  </a:extLst>
                </a:gridCol>
                <a:gridCol w="1449223">
                  <a:extLst>
                    <a:ext uri="{9D8B030D-6E8A-4147-A177-3AD203B41FA5}">
                      <a16:colId xmlns:a16="http://schemas.microsoft.com/office/drawing/2014/main" val="532780531"/>
                    </a:ext>
                  </a:extLst>
                </a:gridCol>
                <a:gridCol w="1449223">
                  <a:extLst>
                    <a:ext uri="{9D8B030D-6E8A-4147-A177-3AD203B41FA5}">
                      <a16:colId xmlns:a16="http://schemas.microsoft.com/office/drawing/2014/main" val="2370916583"/>
                    </a:ext>
                  </a:extLst>
                </a:gridCol>
                <a:gridCol w="1449223">
                  <a:extLst>
                    <a:ext uri="{9D8B030D-6E8A-4147-A177-3AD203B41FA5}">
                      <a16:colId xmlns:a16="http://schemas.microsoft.com/office/drawing/2014/main" val="4289719881"/>
                    </a:ext>
                  </a:extLst>
                </a:gridCol>
              </a:tblGrid>
              <a:tr h="275333">
                <a:tc>
                  <a:txBody>
                    <a:bodyPr/>
                    <a:lstStyle/>
                    <a:p>
                      <a:r>
                        <a:rPr lang="en-US" sz="1600" dirty="0"/>
                        <a:t>Model</a:t>
                      </a:r>
                    </a:p>
                  </a:txBody>
                  <a:tcPr anchor="ctr"/>
                </a:tc>
                <a:tc>
                  <a:txBody>
                    <a:bodyPr/>
                    <a:lstStyle/>
                    <a:p>
                      <a:r>
                        <a:rPr lang="en-US" sz="1600" dirty="0"/>
                        <a:t>Accuracy</a:t>
                      </a:r>
                    </a:p>
                  </a:txBody>
                  <a:tcPr anchor="ctr"/>
                </a:tc>
                <a:tc>
                  <a:txBody>
                    <a:bodyPr/>
                    <a:lstStyle/>
                    <a:p>
                      <a:r>
                        <a:rPr lang="en-US" sz="1600"/>
                        <a:t>Precision</a:t>
                      </a:r>
                    </a:p>
                  </a:txBody>
                  <a:tcPr anchor="ctr"/>
                </a:tc>
                <a:tc>
                  <a:txBody>
                    <a:bodyPr/>
                    <a:lstStyle/>
                    <a:p>
                      <a:r>
                        <a:rPr lang="en-US" sz="1600"/>
                        <a:t>Recall</a:t>
                      </a:r>
                    </a:p>
                  </a:txBody>
                  <a:tcPr anchor="ctr"/>
                </a:tc>
                <a:tc>
                  <a:txBody>
                    <a:bodyPr/>
                    <a:lstStyle/>
                    <a:p>
                      <a:r>
                        <a:rPr lang="en-US" sz="1600" dirty="0"/>
                        <a:t>F1-Score</a:t>
                      </a:r>
                    </a:p>
                  </a:txBody>
                  <a:tcPr anchor="ctr"/>
                </a:tc>
                <a:extLst>
                  <a:ext uri="{0D108BD9-81ED-4DB2-BD59-A6C34878D82A}">
                    <a16:rowId xmlns:a16="http://schemas.microsoft.com/office/drawing/2014/main" val="772437042"/>
                  </a:ext>
                </a:extLst>
              </a:tr>
              <a:tr h="300364">
                <a:tc>
                  <a:txBody>
                    <a:bodyPr/>
                    <a:lstStyle/>
                    <a:p>
                      <a:r>
                        <a:rPr lang="en-US" b="1" dirty="0" err="1"/>
                        <a:t>WristNet</a:t>
                      </a:r>
                      <a:endParaRPr lang="en-US" b="1" dirty="0"/>
                    </a:p>
                  </a:txBody>
                  <a:tcPr/>
                </a:tc>
                <a:tc>
                  <a:txBody>
                    <a:bodyPr/>
                    <a:lstStyle/>
                    <a:p>
                      <a:r>
                        <a:rPr lang="en-US" dirty="0"/>
                        <a:t>97.50%</a:t>
                      </a:r>
                    </a:p>
                  </a:txBody>
                  <a:tcPr/>
                </a:tc>
                <a:tc>
                  <a:txBody>
                    <a:bodyPr/>
                    <a:lstStyle/>
                    <a:p>
                      <a:r>
                        <a:rPr lang="en-US" dirty="0"/>
                        <a:t>94.44%</a:t>
                      </a:r>
                    </a:p>
                  </a:txBody>
                  <a:tcPr/>
                </a:tc>
                <a:tc>
                  <a:txBody>
                    <a:bodyPr/>
                    <a:lstStyle/>
                    <a:p>
                      <a:r>
                        <a:rPr lang="en-US" dirty="0"/>
                        <a:t>99.00%</a:t>
                      </a:r>
                    </a:p>
                  </a:txBody>
                  <a:tcPr/>
                </a:tc>
                <a:tc>
                  <a:txBody>
                    <a:bodyPr/>
                    <a:lstStyle/>
                    <a:p>
                      <a:r>
                        <a:rPr lang="en-US" dirty="0"/>
                        <a:t>99.62%</a:t>
                      </a:r>
                    </a:p>
                  </a:txBody>
                  <a:tcPr/>
                </a:tc>
                <a:extLst>
                  <a:ext uri="{0D108BD9-81ED-4DB2-BD59-A6C34878D82A}">
                    <a16:rowId xmlns:a16="http://schemas.microsoft.com/office/drawing/2014/main" val="2743398162"/>
                  </a:ext>
                </a:extLst>
              </a:tr>
              <a:tr h="275333">
                <a:tc>
                  <a:txBody>
                    <a:bodyPr/>
                    <a:lstStyle/>
                    <a:p>
                      <a:r>
                        <a:rPr lang="en-US" sz="1600" b="0" dirty="0"/>
                        <a:t>DenseNet169</a:t>
                      </a:r>
                    </a:p>
                  </a:txBody>
                  <a:tcPr anchor="ctr"/>
                </a:tc>
                <a:tc>
                  <a:txBody>
                    <a:bodyPr/>
                    <a:lstStyle/>
                    <a:p>
                      <a:r>
                        <a:rPr lang="en-US" sz="1600" dirty="0"/>
                        <a:t>95.00%</a:t>
                      </a:r>
                    </a:p>
                  </a:txBody>
                  <a:tcPr anchor="ctr"/>
                </a:tc>
                <a:tc>
                  <a:txBody>
                    <a:bodyPr/>
                    <a:lstStyle/>
                    <a:p>
                      <a:r>
                        <a:rPr lang="en-US" sz="1600" dirty="0"/>
                        <a:t>96.8%</a:t>
                      </a:r>
                    </a:p>
                  </a:txBody>
                  <a:tcPr anchor="ctr"/>
                </a:tc>
                <a:tc>
                  <a:txBody>
                    <a:bodyPr/>
                    <a:lstStyle/>
                    <a:p>
                      <a:r>
                        <a:rPr lang="en-US" sz="1600" dirty="0"/>
                        <a:t>98.1%</a:t>
                      </a:r>
                    </a:p>
                  </a:txBody>
                  <a:tcPr anchor="ctr"/>
                </a:tc>
                <a:tc>
                  <a:txBody>
                    <a:bodyPr/>
                    <a:lstStyle/>
                    <a:p>
                      <a:r>
                        <a:rPr lang="en-US" sz="1600"/>
                        <a:t>97.4%</a:t>
                      </a:r>
                    </a:p>
                  </a:txBody>
                  <a:tcPr anchor="ctr"/>
                </a:tc>
                <a:extLst>
                  <a:ext uri="{0D108BD9-81ED-4DB2-BD59-A6C34878D82A}">
                    <a16:rowId xmlns:a16="http://schemas.microsoft.com/office/drawing/2014/main" val="2484747778"/>
                  </a:ext>
                </a:extLst>
              </a:tr>
              <a:tr h="275333">
                <a:tc>
                  <a:txBody>
                    <a:bodyPr/>
                    <a:lstStyle/>
                    <a:p>
                      <a:r>
                        <a:rPr lang="en-US" sz="1600" dirty="0"/>
                        <a:t>InceptionV3</a:t>
                      </a:r>
                    </a:p>
                  </a:txBody>
                  <a:tcPr anchor="ctr"/>
                </a:tc>
                <a:tc>
                  <a:txBody>
                    <a:bodyPr/>
                    <a:lstStyle/>
                    <a:p>
                      <a:r>
                        <a:rPr lang="en-US" sz="1600" dirty="0"/>
                        <a:t>90.00%</a:t>
                      </a:r>
                    </a:p>
                  </a:txBody>
                  <a:tcPr anchor="ctr"/>
                </a:tc>
                <a:tc>
                  <a:txBody>
                    <a:bodyPr/>
                    <a:lstStyle/>
                    <a:p>
                      <a:r>
                        <a:rPr lang="en-US" sz="1600" dirty="0"/>
                        <a:t>91.7%</a:t>
                      </a:r>
                    </a:p>
                  </a:txBody>
                  <a:tcPr anchor="ctr"/>
                </a:tc>
                <a:tc>
                  <a:txBody>
                    <a:bodyPr/>
                    <a:lstStyle/>
                    <a:p>
                      <a:r>
                        <a:rPr lang="en-US" sz="1600" dirty="0"/>
                        <a:t>93.2%</a:t>
                      </a:r>
                    </a:p>
                  </a:txBody>
                  <a:tcPr anchor="ctr"/>
                </a:tc>
                <a:tc>
                  <a:txBody>
                    <a:bodyPr/>
                    <a:lstStyle/>
                    <a:p>
                      <a:r>
                        <a:rPr lang="en-US" sz="1600" dirty="0"/>
                        <a:t>92.4%</a:t>
                      </a:r>
                    </a:p>
                  </a:txBody>
                  <a:tcPr anchor="ctr"/>
                </a:tc>
                <a:extLst>
                  <a:ext uri="{0D108BD9-81ED-4DB2-BD59-A6C34878D82A}">
                    <a16:rowId xmlns:a16="http://schemas.microsoft.com/office/drawing/2014/main" val="704723359"/>
                  </a:ext>
                </a:extLst>
              </a:tr>
              <a:tr h="275333">
                <a:tc>
                  <a:txBody>
                    <a:bodyPr/>
                    <a:lstStyle/>
                    <a:p>
                      <a:r>
                        <a:rPr lang="en-US" sz="1600"/>
                        <a:t>Xception</a:t>
                      </a:r>
                    </a:p>
                  </a:txBody>
                  <a:tcPr anchor="ctr"/>
                </a:tc>
                <a:tc>
                  <a:txBody>
                    <a:bodyPr/>
                    <a:lstStyle/>
                    <a:p>
                      <a:r>
                        <a:rPr lang="en-US" sz="1600"/>
                        <a:t>85.00%</a:t>
                      </a:r>
                    </a:p>
                  </a:txBody>
                  <a:tcPr anchor="ctr"/>
                </a:tc>
                <a:tc>
                  <a:txBody>
                    <a:bodyPr/>
                    <a:lstStyle/>
                    <a:p>
                      <a:r>
                        <a:rPr lang="en-US" sz="1600" dirty="0"/>
                        <a:t>84.3%</a:t>
                      </a:r>
                    </a:p>
                  </a:txBody>
                  <a:tcPr anchor="ctr"/>
                </a:tc>
                <a:tc>
                  <a:txBody>
                    <a:bodyPr/>
                    <a:lstStyle/>
                    <a:p>
                      <a:r>
                        <a:rPr lang="en-US" sz="1600"/>
                        <a:t>85.6%</a:t>
                      </a:r>
                    </a:p>
                  </a:txBody>
                  <a:tcPr anchor="ctr"/>
                </a:tc>
                <a:tc>
                  <a:txBody>
                    <a:bodyPr/>
                    <a:lstStyle/>
                    <a:p>
                      <a:r>
                        <a:rPr lang="en-US" sz="1600" dirty="0"/>
                        <a:t>84.9%</a:t>
                      </a:r>
                    </a:p>
                  </a:txBody>
                  <a:tcPr anchor="ctr"/>
                </a:tc>
                <a:extLst>
                  <a:ext uri="{0D108BD9-81ED-4DB2-BD59-A6C34878D82A}">
                    <a16:rowId xmlns:a16="http://schemas.microsoft.com/office/drawing/2014/main" val="882243792"/>
                  </a:ext>
                </a:extLst>
              </a:tr>
              <a:tr h="275333">
                <a:tc>
                  <a:txBody>
                    <a:bodyPr/>
                    <a:lstStyle/>
                    <a:p>
                      <a:r>
                        <a:rPr lang="en-US" sz="1600"/>
                        <a:t>NASNetMobile</a:t>
                      </a:r>
                    </a:p>
                  </a:txBody>
                  <a:tcPr anchor="ctr"/>
                </a:tc>
                <a:tc>
                  <a:txBody>
                    <a:bodyPr/>
                    <a:lstStyle/>
                    <a:p>
                      <a:r>
                        <a:rPr lang="en-US" sz="1600"/>
                        <a:t>85.00%</a:t>
                      </a:r>
                    </a:p>
                  </a:txBody>
                  <a:tcPr anchor="ctr"/>
                </a:tc>
                <a:tc>
                  <a:txBody>
                    <a:bodyPr/>
                    <a:lstStyle/>
                    <a:p>
                      <a:r>
                        <a:rPr lang="en-US" sz="1600"/>
                        <a:t>83.9%</a:t>
                      </a:r>
                    </a:p>
                  </a:txBody>
                  <a:tcPr anchor="ctr"/>
                </a:tc>
                <a:tc>
                  <a:txBody>
                    <a:bodyPr/>
                    <a:lstStyle/>
                    <a:p>
                      <a:r>
                        <a:rPr lang="en-US" sz="1600" dirty="0"/>
                        <a:t>86.2%</a:t>
                      </a:r>
                    </a:p>
                  </a:txBody>
                  <a:tcPr anchor="ctr"/>
                </a:tc>
                <a:tc>
                  <a:txBody>
                    <a:bodyPr/>
                    <a:lstStyle/>
                    <a:p>
                      <a:r>
                        <a:rPr lang="en-US" sz="1600" dirty="0"/>
                        <a:t>85.0%</a:t>
                      </a:r>
                    </a:p>
                  </a:txBody>
                  <a:tcPr anchor="ctr"/>
                </a:tc>
                <a:extLst>
                  <a:ext uri="{0D108BD9-81ED-4DB2-BD59-A6C34878D82A}">
                    <a16:rowId xmlns:a16="http://schemas.microsoft.com/office/drawing/2014/main" val="2192044876"/>
                  </a:ext>
                </a:extLst>
              </a:tr>
              <a:tr h="275333">
                <a:tc>
                  <a:txBody>
                    <a:bodyPr/>
                    <a:lstStyle/>
                    <a:p>
                      <a:r>
                        <a:rPr lang="en-US" sz="1600" dirty="0"/>
                        <a:t>EfficientNetB2</a:t>
                      </a:r>
                    </a:p>
                  </a:txBody>
                  <a:tcPr anchor="ctr"/>
                </a:tc>
                <a:tc>
                  <a:txBody>
                    <a:bodyPr/>
                    <a:lstStyle/>
                    <a:p>
                      <a:r>
                        <a:rPr lang="en-US" sz="1600" dirty="0"/>
                        <a:t>70.00%</a:t>
                      </a:r>
                    </a:p>
                  </a:txBody>
                  <a:tcPr anchor="ctr"/>
                </a:tc>
                <a:tc>
                  <a:txBody>
                    <a:bodyPr/>
                    <a:lstStyle/>
                    <a:p>
                      <a:r>
                        <a:rPr lang="en-US" sz="1600"/>
                        <a:t>68.5%</a:t>
                      </a:r>
                    </a:p>
                  </a:txBody>
                  <a:tcPr anchor="ctr"/>
                </a:tc>
                <a:tc>
                  <a:txBody>
                    <a:bodyPr/>
                    <a:lstStyle/>
                    <a:p>
                      <a:r>
                        <a:rPr lang="en-US" sz="1600" dirty="0"/>
                        <a:t>71.2%</a:t>
                      </a:r>
                    </a:p>
                  </a:txBody>
                  <a:tcPr anchor="ctr"/>
                </a:tc>
                <a:tc>
                  <a:txBody>
                    <a:bodyPr/>
                    <a:lstStyle/>
                    <a:p>
                      <a:r>
                        <a:rPr lang="en-US" sz="1600" dirty="0"/>
                        <a:t>69.8%</a:t>
                      </a:r>
                    </a:p>
                  </a:txBody>
                  <a:tcPr anchor="ctr"/>
                </a:tc>
                <a:extLst>
                  <a:ext uri="{0D108BD9-81ED-4DB2-BD59-A6C34878D82A}">
                    <a16:rowId xmlns:a16="http://schemas.microsoft.com/office/drawing/2014/main" val="3115543006"/>
                  </a:ext>
                </a:extLst>
              </a:tr>
            </a:tbl>
          </a:graphicData>
        </a:graphic>
      </p:graphicFrame>
    </p:spTree>
    <p:extLst>
      <p:ext uri="{BB962C8B-B14F-4D97-AF65-F5344CB8AC3E}">
        <p14:creationId xmlns:p14="http://schemas.microsoft.com/office/powerpoint/2010/main" val="3668916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D7019-C4BF-EFF0-7BE6-0D7133B13738}"/>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8EC8A427-801B-AAF5-B3BE-12E156B05B46}"/>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dirty="0">
                <a:solidFill>
                  <a:schemeClr val="bg1"/>
                </a:solidFill>
                <a:latin typeface="+mj-lt"/>
                <a:ea typeface="+mj-ea"/>
                <a:cs typeface="+mj-cs"/>
              </a:rPr>
              <a:t>Results</a:t>
            </a:r>
            <a:endParaRPr lang="en-US" sz="4200" b="1"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BCF56D4B-8B53-301B-61B6-D1C778A95C17}"/>
              </a:ext>
            </a:extLst>
          </p:cNvPr>
          <p:cNvSpPr txBox="1">
            <a:spLocks/>
          </p:cNvSpPr>
          <p:nvPr/>
        </p:nvSpPr>
        <p:spPr>
          <a:xfrm>
            <a:off x="403412" y="2151063"/>
            <a:ext cx="3931920" cy="3975100"/>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endParaRPr lang="en-US" sz="2200" dirty="0"/>
          </a:p>
        </p:txBody>
      </p:sp>
      <p:sp>
        <p:nvSpPr>
          <p:cNvPr id="5" name="TextBox 4">
            <a:extLst>
              <a:ext uri="{FF2B5EF4-FFF2-40B4-BE49-F238E27FC236}">
                <a16:creationId xmlns:a16="http://schemas.microsoft.com/office/drawing/2014/main" id="{1BAA8957-1711-7200-8E94-F8C9A7F78DB9}"/>
              </a:ext>
            </a:extLst>
          </p:cNvPr>
          <p:cNvSpPr txBox="1"/>
          <p:nvPr/>
        </p:nvSpPr>
        <p:spPr>
          <a:xfrm>
            <a:off x="3095625" y="5956886"/>
            <a:ext cx="3609975" cy="338554"/>
          </a:xfrm>
          <a:prstGeom prst="rect">
            <a:avLst/>
          </a:prstGeom>
          <a:noFill/>
        </p:spPr>
        <p:txBody>
          <a:bodyPr wrap="square" rtlCol="0">
            <a:spAutoFit/>
          </a:bodyPr>
          <a:lstStyle/>
          <a:p>
            <a:r>
              <a:rPr lang="en-US" sz="1600" b="1" dirty="0"/>
              <a:t>Accuracy % Loss Curve of WristNet</a:t>
            </a:r>
          </a:p>
        </p:txBody>
      </p:sp>
      <p:pic>
        <p:nvPicPr>
          <p:cNvPr id="8" name="Picture 7">
            <a:extLst>
              <a:ext uri="{FF2B5EF4-FFF2-40B4-BE49-F238E27FC236}">
                <a16:creationId xmlns:a16="http://schemas.microsoft.com/office/drawing/2014/main" id="{2336BB3A-3E5A-AEFF-51B7-E7C7730275A4}"/>
              </a:ext>
            </a:extLst>
          </p:cNvPr>
          <p:cNvPicPr>
            <a:picLocks noChangeAspect="1"/>
          </p:cNvPicPr>
          <p:nvPr/>
        </p:nvPicPr>
        <p:blipFill>
          <a:blip r:embed="rId2"/>
          <a:stretch>
            <a:fillRect/>
          </a:stretch>
        </p:blipFill>
        <p:spPr>
          <a:xfrm>
            <a:off x="670560" y="2243329"/>
            <a:ext cx="7802880" cy="3413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5363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1E3FF-0E59-CC7C-5DD5-B88C88419892}"/>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C0922877-6725-EC78-C8A2-4798A5CD3BDB}"/>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dirty="0">
                <a:solidFill>
                  <a:schemeClr val="bg1"/>
                </a:solidFill>
                <a:latin typeface="+mj-lt"/>
                <a:ea typeface="+mj-ea"/>
                <a:cs typeface="+mj-cs"/>
              </a:rPr>
              <a:t>Results</a:t>
            </a:r>
            <a:endParaRPr lang="en-US" sz="4200" b="1"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F4D4FE98-BBFD-EBD3-EF58-E452FA961554}"/>
              </a:ext>
            </a:extLst>
          </p:cNvPr>
          <p:cNvSpPr txBox="1">
            <a:spLocks/>
          </p:cNvSpPr>
          <p:nvPr/>
        </p:nvSpPr>
        <p:spPr>
          <a:xfrm>
            <a:off x="403412" y="2151063"/>
            <a:ext cx="3931920" cy="3975100"/>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endParaRPr lang="en-US" sz="2200" dirty="0"/>
          </a:p>
        </p:txBody>
      </p:sp>
      <p:pic>
        <p:nvPicPr>
          <p:cNvPr id="1028" name="Picture 4">
            <a:extLst>
              <a:ext uri="{FF2B5EF4-FFF2-40B4-BE49-F238E27FC236}">
                <a16:creationId xmlns:a16="http://schemas.microsoft.com/office/drawing/2014/main" id="{3BEE7B2C-2760-2240-4F51-804D743246A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84162" y="2070951"/>
            <a:ext cx="8574087" cy="40289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540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1FA37-3AD7-20E5-7738-6C61E60BE153}"/>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64D33B7A-3B1E-A9C0-2AEA-5E2C688144AA}"/>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dirty="0">
                <a:solidFill>
                  <a:schemeClr val="bg1"/>
                </a:solidFill>
              </a:rPr>
              <a:t>Prediction Samples</a:t>
            </a:r>
            <a:endParaRPr lang="en-US" sz="4200" b="1"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D2710510-9944-C52B-9E32-6CBAF6EB1BE1}"/>
              </a:ext>
            </a:extLst>
          </p:cNvPr>
          <p:cNvSpPr txBox="1">
            <a:spLocks/>
          </p:cNvSpPr>
          <p:nvPr/>
        </p:nvSpPr>
        <p:spPr>
          <a:xfrm>
            <a:off x="403412" y="2151063"/>
            <a:ext cx="3931920" cy="3975100"/>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endParaRPr lang="en-US" sz="2200" dirty="0"/>
          </a:p>
        </p:txBody>
      </p:sp>
      <p:pic>
        <p:nvPicPr>
          <p:cNvPr id="4098" name="Picture 2">
            <a:extLst>
              <a:ext uri="{FF2B5EF4-FFF2-40B4-BE49-F238E27FC236}">
                <a16:creationId xmlns:a16="http://schemas.microsoft.com/office/drawing/2014/main" id="{FC866676-999E-C3CE-0C81-F5FEDD4E239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42926" y="1895475"/>
            <a:ext cx="8115300" cy="46101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842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11C6E-B7D7-06B6-3778-375957DC1FC0}"/>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10153E22-FA90-D60E-402F-AE83B660FA3A}"/>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dirty="0">
                <a:solidFill>
                  <a:schemeClr val="bg1"/>
                </a:solidFill>
                <a:latin typeface="+mj-lt"/>
                <a:ea typeface="+mj-ea"/>
                <a:cs typeface="+mj-cs"/>
              </a:rPr>
              <a:t>Synthesis</a:t>
            </a:r>
            <a:endParaRPr lang="en-US" sz="4200" b="1" dirty="0">
              <a:solidFill>
                <a:schemeClr val="bg1"/>
              </a:solidFill>
              <a:latin typeface="+mj-lt"/>
              <a:ea typeface="+mj-ea"/>
              <a:cs typeface="+mj-cs"/>
            </a:endParaRPr>
          </a:p>
        </p:txBody>
      </p:sp>
      <p:sp>
        <p:nvSpPr>
          <p:cNvPr id="10" name="TextBox 9">
            <a:extLst>
              <a:ext uri="{FF2B5EF4-FFF2-40B4-BE49-F238E27FC236}">
                <a16:creationId xmlns:a16="http://schemas.microsoft.com/office/drawing/2014/main" id="{5516BCEF-23B5-4170-45ED-7A378254AA40}"/>
              </a:ext>
            </a:extLst>
          </p:cNvPr>
          <p:cNvSpPr txBox="1"/>
          <p:nvPr/>
        </p:nvSpPr>
        <p:spPr>
          <a:xfrm>
            <a:off x="284163" y="2074637"/>
            <a:ext cx="4198023" cy="4770537"/>
          </a:xfrm>
          <a:prstGeom prst="rect">
            <a:avLst/>
          </a:prstGeom>
          <a:noFill/>
        </p:spPr>
        <p:txBody>
          <a:bodyPr wrap="square">
            <a:spAutoFit/>
          </a:bodyPr>
          <a:lstStyle/>
          <a:p>
            <a:pPr marL="285750" indent="-285750">
              <a:buFont typeface="Wingdings" panose="05000000000000000000" pitchFamily="2" charset="2"/>
              <a:buChar char="q"/>
            </a:pPr>
            <a:r>
              <a:rPr lang="en-US" sz="1600" dirty="0"/>
              <a:t>We used five deep learning models: EfficientNetB2, DenseNet169, InceptionV3, </a:t>
            </a:r>
            <a:r>
              <a:rPr lang="en-US" sz="1600" dirty="0" err="1"/>
              <a:t>Xception</a:t>
            </a:r>
            <a:r>
              <a:rPr lang="en-US" sz="1600" dirty="0"/>
              <a:t>, and </a:t>
            </a:r>
            <a:r>
              <a:rPr lang="en-US" sz="1600" dirty="0" err="1"/>
              <a:t>NASNetMobile</a:t>
            </a:r>
            <a:r>
              <a:rPr lang="en-US" sz="1600" dirty="0"/>
              <a:t> on a small wrist X-ray dataset.</a:t>
            </a:r>
          </a:p>
          <a:p>
            <a:pPr marL="285750" indent="-285750">
              <a:buFont typeface="Wingdings" panose="05000000000000000000" pitchFamily="2" charset="2"/>
              <a:buChar char="q"/>
            </a:pPr>
            <a:r>
              <a:rPr lang="en-US" sz="1600" dirty="0"/>
              <a:t>Instead of using ensemble voting, we applied </a:t>
            </a:r>
            <a:r>
              <a:rPr lang="en-US" sz="1600" b="1" dirty="0"/>
              <a:t>feature concatenation</a:t>
            </a:r>
            <a:r>
              <a:rPr lang="en-US" sz="1600" dirty="0"/>
              <a:t> to combine the strengths of these models into a single fused model.</a:t>
            </a:r>
          </a:p>
          <a:p>
            <a:pPr marL="285750" indent="-285750">
              <a:buFont typeface="Wingdings" panose="05000000000000000000" pitchFamily="2" charset="2"/>
              <a:buChar char="q"/>
            </a:pPr>
            <a:r>
              <a:rPr lang="en-US" sz="1600" dirty="0"/>
              <a:t>This fused model, called </a:t>
            </a:r>
            <a:r>
              <a:rPr lang="en-US" sz="1600" b="1" dirty="0" err="1"/>
              <a:t>WristNet</a:t>
            </a:r>
            <a:r>
              <a:rPr lang="en-US" sz="1600" dirty="0"/>
              <a:t>, achieved higher accuracy than any individual model, even with limited data.</a:t>
            </a:r>
          </a:p>
          <a:p>
            <a:pPr marL="285750" indent="-285750">
              <a:buFont typeface="Wingdings" panose="05000000000000000000" pitchFamily="2" charset="2"/>
              <a:buChar char="q"/>
            </a:pPr>
            <a:r>
              <a:rPr lang="en-US" sz="1600" dirty="0"/>
              <a:t>Simple augmentations like rotation and flipping were used to improve generalization.</a:t>
            </a:r>
          </a:p>
          <a:p>
            <a:pPr marL="285750" indent="-285750">
              <a:buFont typeface="Wingdings" panose="05000000000000000000" pitchFamily="2" charset="2"/>
              <a:buChar char="q"/>
            </a:pPr>
            <a:r>
              <a:rPr lang="en-US" sz="1600" dirty="0"/>
              <a:t>Our approach proves that even with a small dataset, deep learning can be powerful when feature-level fusion is applied correctly.</a:t>
            </a:r>
          </a:p>
          <a:p>
            <a:br>
              <a:rPr lang="en-US" sz="1600" dirty="0"/>
            </a:br>
            <a:br>
              <a:rPr lang="en-US" sz="1600" dirty="0"/>
            </a:br>
            <a:endParaRPr lang="en-US" sz="1600" dirty="0"/>
          </a:p>
        </p:txBody>
      </p:sp>
      <p:pic>
        <p:nvPicPr>
          <p:cNvPr id="3" name="Picture 2" descr="A diagram of a white circle with text&#10;&#10;AI-generated content may be incorrect.">
            <a:extLst>
              <a:ext uri="{FF2B5EF4-FFF2-40B4-BE49-F238E27FC236}">
                <a16:creationId xmlns:a16="http://schemas.microsoft.com/office/drawing/2014/main" id="{DAE79A70-D725-1158-5A77-38DB187ABD3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50104" y="2343150"/>
            <a:ext cx="4408147" cy="3467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9657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99B6C-8D6A-E6C5-0CCD-484B9134400D}"/>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19317795-2ECE-9735-B7C9-7D74B6616DB4}"/>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dirty="0">
                <a:solidFill>
                  <a:schemeClr val="bg1"/>
                </a:solidFill>
                <a:latin typeface="+mj-lt"/>
                <a:ea typeface="+mj-ea"/>
                <a:cs typeface="+mj-cs"/>
              </a:rPr>
              <a:t>Comparison [</a:t>
            </a:r>
            <a:r>
              <a:rPr lang="en-US" sz="4200" dirty="0">
                <a:solidFill>
                  <a:schemeClr val="bg1"/>
                </a:solidFill>
              </a:rPr>
              <a:t>WristNet vs </a:t>
            </a:r>
            <a:r>
              <a:rPr lang="en-US" sz="4200" dirty="0" err="1">
                <a:solidFill>
                  <a:schemeClr val="bg1"/>
                </a:solidFill>
              </a:rPr>
              <a:t>LSNet</a:t>
            </a:r>
            <a:r>
              <a:rPr lang="en-US" sz="4200" dirty="0">
                <a:solidFill>
                  <a:schemeClr val="bg1"/>
                </a:solidFill>
              </a:rPr>
              <a:t>]</a:t>
            </a:r>
            <a:endParaRPr lang="en-US" sz="4200" b="1" dirty="0">
              <a:solidFill>
                <a:schemeClr val="bg1"/>
              </a:solidFill>
              <a:latin typeface="+mj-lt"/>
              <a:ea typeface="+mj-ea"/>
              <a:cs typeface="+mj-cs"/>
            </a:endParaRPr>
          </a:p>
        </p:txBody>
      </p:sp>
      <p:graphicFrame>
        <p:nvGraphicFramePr>
          <p:cNvPr id="2" name="Table 1">
            <a:extLst>
              <a:ext uri="{FF2B5EF4-FFF2-40B4-BE49-F238E27FC236}">
                <a16:creationId xmlns:a16="http://schemas.microsoft.com/office/drawing/2014/main" id="{554A436F-306B-3C0B-795C-09A76E4B7A87}"/>
              </a:ext>
            </a:extLst>
          </p:cNvPr>
          <p:cNvGraphicFramePr>
            <a:graphicFrameLocks noGrp="1"/>
          </p:cNvGraphicFramePr>
          <p:nvPr>
            <p:extLst>
              <p:ext uri="{D42A27DB-BD31-4B8C-83A1-F6EECF244321}">
                <p14:modId xmlns:p14="http://schemas.microsoft.com/office/powerpoint/2010/main" val="570860951"/>
              </p:ext>
            </p:extLst>
          </p:nvPr>
        </p:nvGraphicFramePr>
        <p:xfrm>
          <a:off x="395291" y="3044031"/>
          <a:ext cx="4260849" cy="1855788"/>
        </p:xfrm>
        <a:graphic>
          <a:graphicData uri="http://schemas.openxmlformats.org/drawingml/2006/table">
            <a:tbl>
              <a:tblPr>
                <a:tableStyleId>{D7AC3CCA-C797-4891-BE02-D94E43425B78}</a:tableStyleId>
              </a:tblPr>
              <a:tblGrid>
                <a:gridCol w="1074864">
                  <a:extLst>
                    <a:ext uri="{9D8B030D-6E8A-4147-A177-3AD203B41FA5}">
                      <a16:colId xmlns:a16="http://schemas.microsoft.com/office/drawing/2014/main" val="3442342607"/>
                    </a:ext>
                  </a:extLst>
                </a:gridCol>
                <a:gridCol w="1036257">
                  <a:extLst>
                    <a:ext uri="{9D8B030D-6E8A-4147-A177-3AD203B41FA5}">
                      <a16:colId xmlns:a16="http://schemas.microsoft.com/office/drawing/2014/main" val="2869016520"/>
                    </a:ext>
                  </a:extLst>
                </a:gridCol>
                <a:gridCol w="1074864">
                  <a:extLst>
                    <a:ext uri="{9D8B030D-6E8A-4147-A177-3AD203B41FA5}">
                      <a16:colId xmlns:a16="http://schemas.microsoft.com/office/drawing/2014/main" val="1452662884"/>
                    </a:ext>
                  </a:extLst>
                </a:gridCol>
                <a:gridCol w="1074864">
                  <a:extLst>
                    <a:ext uri="{9D8B030D-6E8A-4147-A177-3AD203B41FA5}">
                      <a16:colId xmlns:a16="http://schemas.microsoft.com/office/drawing/2014/main" val="2507762855"/>
                    </a:ext>
                  </a:extLst>
                </a:gridCol>
              </a:tblGrid>
              <a:tr h="618596">
                <a:tc>
                  <a:txBody>
                    <a:bodyPr/>
                    <a:lstStyle/>
                    <a:p>
                      <a:r>
                        <a:rPr lang="en-US" sz="1800" dirty="0"/>
                        <a:t>Model</a:t>
                      </a:r>
                    </a:p>
                  </a:txBody>
                  <a:tcPr anchor="ctr"/>
                </a:tc>
                <a:tc>
                  <a:txBody>
                    <a:bodyPr/>
                    <a:lstStyle/>
                    <a:p>
                      <a:r>
                        <a:rPr lang="en-US" sz="1800" dirty="0"/>
                        <a:t>Accuracy</a:t>
                      </a:r>
                    </a:p>
                  </a:txBody>
                  <a:tcPr anchor="ctr"/>
                </a:tc>
                <a:tc>
                  <a:txBody>
                    <a:bodyPr/>
                    <a:lstStyle/>
                    <a:p>
                      <a:r>
                        <a:rPr lang="en-US" dirty="0"/>
                        <a:t>Precision</a:t>
                      </a:r>
                      <a:endParaRPr lang="en-US" sz="1800" dirty="0"/>
                    </a:p>
                  </a:txBody>
                  <a:tcPr anchor="ctr"/>
                </a:tc>
                <a:tc>
                  <a:txBody>
                    <a:bodyPr/>
                    <a:lstStyle/>
                    <a:p>
                      <a:r>
                        <a:rPr lang="en-US" dirty="0"/>
                        <a:t>Recall</a:t>
                      </a:r>
                      <a:endParaRPr lang="en-US" sz="1800" dirty="0"/>
                    </a:p>
                  </a:txBody>
                  <a:tcPr anchor="ctr"/>
                </a:tc>
                <a:extLst>
                  <a:ext uri="{0D108BD9-81ED-4DB2-BD59-A6C34878D82A}">
                    <a16:rowId xmlns:a16="http://schemas.microsoft.com/office/drawing/2014/main" val="3572781414"/>
                  </a:ext>
                </a:extLst>
              </a:tr>
              <a:tr h="618596">
                <a:tc>
                  <a:txBody>
                    <a:bodyPr/>
                    <a:lstStyle/>
                    <a:p>
                      <a:r>
                        <a:rPr lang="en-US" sz="1800"/>
                        <a:t>LSNet</a:t>
                      </a:r>
                    </a:p>
                  </a:txBody>
                  <a:tcPr anchor="ctr"/>
                </a:tc>
                <a:tc>
                  <a:txBody>
                    <a:bodyPr/>
                    <a:lstStyle/>
                    <a:p>
                      <a:r>
                        <a:rPr lang="en-US" sz="1800" dirty="0"/>
                        <a:t>86.5%</a:t>
                      </a:r>
                    </a:p>
                  </a:txBody>
                  <a:tcPr anchor="ctr"/>
                </a:tc>
                <a:tc>
                  <a:txBody>
                    <a:bodyPr/>
                    <a:lstStyle/>
                    <a:p>
                      <a:r>
                        <a:rPr lang="en-US" dirty="0"/>
                        <a:t>85.3%</a:t>
                      </a:r>
                      <a:endParaRPr lang="en-US" sz="1800" dirty="0"/>
                    </a:p>
                  </a:txBody>
                  <a:tcPr anchor="ctr"/>
                </a:tc>
                <a:tc>
                  <a:txBody>
                    <a:bodyPr/>
                    <a:lstStyle/>
                    <a:p>
                      <a:r>
                        <a:rPr lang="en-US" dirty="0"/>
                        <a:t>87.2%</a:t>
                      </a:r>
                      <a:endParaRPr lang="en-US" sz="1800" dirty="0"/>
                    </a:p>
                  </a:txBody>
                  <a:tcPr anchor="ctr"/>
                </a:tc>
                <a:extLst>
                  <a:ext uri="{0D108BD9-81ED-4DB2-BD59-A6C34878D82A}">
                    <a16:rowId xmlns:a16="http://schemas.microsoft.com/office/drawing/2014/main" val="2277753334"/>
                  </a:ext>
                </a:extLst>
              </a:tr>
              <a:tr h="618596">
                <a:tc>
                  <a:txBody>
                    <a:bodyPr/>
                    <a:lstStyle/>
                    <a:p>
                      <a:r>
                        <a:rPr lang="en-US" sz="1800" b="1" dirty="0"/>
                        <a:t>WristNet</a:t>
                      </a:r>
                      <a:endParaRPr lang="en-US" sz="1800" dirty="0"/>
                    </a:p>
                  </a:txBody>
                  <a:tcPr anchor="ctr"/>
                </a:tc>
                <a:tc>
                  <a:txBody>
                    <a:bodyPr/>
                    <a:lstStyle/>
                    <a:p>
                      <a:r>
                        <a:rPr lang="en-US" sz="1800" b="1" dirty="0"/>
                        <a:t>97.50%</a:t>
                      </a:r>
                      <a:endParaRPr lang="en-US" sz="1800" dirty="0"/>
                    </a:p>
                  </a:txBody>
                  <a:tcPr anchor="ctr"/>
                </a:tc>
                <a:tc>
                  <a:txBody>
                    <a:bodyPr/>
                    <a:lstStyle/>
                    <a:p>
                      <a:r>
                        <a:rPr lang="en-US" sz="1800" b="1" dirty="0"/>
                        <a:t>94.44%</a:t>
                      </a:r>
                      <a:endParaRPr lang="en-US" sz="1800" dirty="0"/>
                    </a:p>
                  </a:txBody>
                  <a:tcPr anchor="ctr"/>
                </a:tc>
                <a:tc>
                  <a:txBody>
                    <a:bodyPr/>
                    <a:lstStyle/>
                    <a:p>
                      <a:r>
                        <a:rPr lang="en-US" sz="1800" b="1" dirty="0"/>
                        <a:t>99.00%</a:t>
                      </a:r>
                      <a:endParaRPr lang="en-US" sz="1800" dirty="0"/>
                    </a:p>
                  </a:txBody>
                  <a:tcPr anchor="ctr"/>
                </a:tc>
                <a:extLst>
                  <a:ext uri="{0D108BD9-81ED-4DB2-BD59-A6C34878D82A}">
                    <a16:rowId xmlns:a16="http://schemas.microsoft.com/office/drawing/2014/main" val="1220200672"/>
                  </a:ext>
                </a:extLst>
              </a:tr>
            </a:tbl>
          </a:graphicData>
        </a:graphic>
      </p:graphicFrame>
      <p:sp>
        <p:nvSpPr>
          <p:cNvPr id="6" name="TextBox 5">
            <a:extLst>
              <a:ext uri="{FF2B5EF4-FFF2-40B4-BE49-F238E27FC236}">
                <a16:creationId xmlns:a16="http://schemas.microsoft.com/office/drawing/2014/main" id="{6A232A73-2F1E-8A9E-BA46-A0E46D110181}"/>
              </a:ext>
            </a:extLst>
          </p:cNvPr>
          <p:cNvSpPr txBox="1"/>
          <p:nvPr/>
        </p:nvSpPr>
        <p:spPr>
          <a:xfrm>
            <a:off x="4760915" y="2790704"/>
            <a:ext cx="4487862" cy="2362442"/>
          </a:xfrm>
          <a:prstGeom prst="rect">
            <a:avLst/>
          </a:prstGeom>
          <a:noFill/>
        </p:spPr>
        <p:txBody>
          <a:bodyPr wrap="square">
            <a:spAutoFit/>
          </a:bodyPr>
          <a:lstStyle/>
          <a:p>
            <a:pPr>
              <a:lnSpc>
                <a:spcPct val="150000"/>
              </a:lnSpc>
              <a:buNone/>
            </a:pPr>
            <a:r>
              <a:rPr lang="en-US" sz="2000" b="1" dirty="0"/>
              <a:t>Key Improvements (WristNet vs. </a:t>
            </a:r>
            <a:r>
              <a:rPr lang="en-US" sz="2000" b="1" dirty="0" err="1"/>
              <a:t>LsNet</a:t>
            </a:r>
            <a:r>
              <a:rPr lang="en-US" sz="2000" b="1" dirty="0"/>
              <a:t>):</a:t>
            </a:r>
            <a:endParaRPr lang="en-US" sz="2000" dirty="0"/>
          </a:p>
          <a:p>
            <a:pPr>
              <a:lnSpc>
                <a:spcPct val="150000"/>
              </a:lnSpc>
              <a:buFont typeface="Arial" panose="020B0604020202020204" pitchFamily="34" charset="0"/>
              <a:buChar char="•"/>
            </a:pPr>
            <a:r>
              <a:rPr lang="en-US" sz="1600" b="1" dirty="0"/>
              <a:t>Accuracy:</a:t>
            </a:r>
            <a:r>
              <a:rPr lang="en-US" sz="1600" dirty="0"/>
              <a:t> +11.0% (97.5% vs. 86.5%)</a:t>
            </a:r>
          </a:p>
          <a:p>
            <a:pPr>
              <a:lnSpc>
                <a:spcPct val="150000"/>
              </a:lnSpc>
              <a:buFont typeface="Arial" panose="020B0604020202020204" pitchFamily="34" charset="0"/>
              <a:buChar char="•"/>
            </a:pPr>
            <a:r>
              <a:rPr lang="en-US" sz="1600" b="1" dirty="0"/>
              <a:t>Precision:</a:t>
            </a:r>
            <a:r>
              <a:rPr lang="en-US" sz="1600" dirty="0"/>
              <a:t> +9.14% (better at correctly identifying fractures)</a:t>
            </a:r>
          </a:p>
          <a:p>
            <a:pPr>
              <a:lnSpc>
                <a:spcPct val="150000"/>
              </a:lnSpc>
              <a:buFont typeface="Arial" panose="020B0604020202020204" pitchFamily="34" charset="0"/>
              <a:buChar char="•"/>
            </a:pPr>
            <a:r>
              <a:rPr lang="en-US" sz="1600" b="1" dirty="0"/>
              <a:t>Recall:</a:t>
            </a:r>
            <a:r>
              <a:rPr lang="en-US" sz="1600" dirty="0"/>
              <a:t> +11.8% (better at detecting all fracture cases)</a:t>
            </a:r>
          </a:p>
        </p:txBody>
      </p:sp>
    </p:spTree>
    <p:extLst>
      <p:ext uri="{BB962C8B-B14F-4D97-AF65-F5344CB8AC3E}">
        <p14:creationId xmlns:p14="http://schemas.microsoft.com/office/powerpoint/2010/main" val="2355291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Content</a:t>
            </a:r>
          </a:p>
        </p:txBody>
      </p:sp>
      <p:sp>
        <p:nvSpPr>
          <p:cNvPr id="3" name="Subtitle 2"/>
          <p:cNvSpPr>
            <a:spLocks noGrp="1"/>
          </p:cNvSpPr>
          <p:nvPr>
            <p:ph type="subTitle" idx="1"/>
          </p:nvPr>
        </p:nvSpPr>
        <p:spPr>
          <a:xfrm>
            <a:off x="486697" y="2363928"/>
            <a:ext cx="6673055" cy="3616248"/>
          </a:xfrm>
        </p:spPr>
        <p:txBody>
          <a:bodyPr>
            <a:normAutofit/>
          </a:bodyPr>
          <a:lstStyle/>
          <a:p>
            <a:pPr marL="342900" indent="-342900">
              <a:buFont typeface="Wingdings" pitchFamily="2" charset="2"/>
              <a:buAutoNum type="arabicPeriod"/>
            </a:pPr>
            <a:r>
              <a:rPr lang="en-US" sz="2400" dirty="0">
                <a:solidFill>
                  <a:schemeClr val="tx1"/>
                </a:solidFill>
              </a:rPr>
              <a:t>Introduction</a:t>
            </a:r>
          </a:p>
          <a:p>
            <a:pPr marL="342900" indent="-342900">
              <a:buFont typeface="Wingdings" pitchFamily="2" charset="2"/>
              <a:buAutoNum type="arabicPeriod"/>
            </a:pPr>
            <a:r>
              <a:rPr lang="en-US" sz="2400" dirty="0">
                <a:solidFill>
                  <a:schemeClr val="tx1"/>
                </a:solidFill>
              </a:rPr>
              <a:t>Problem Statement</a:t>
            </a:r>
          </a:p>
          <a:p>
            <a:pPr marL="342900" indent="-342900">
              <a:buAutoNum type="arabicPeriod"/>
            </a:pPr>
            <a:r>
              <a:rPr lang="en-US" sz="2400" dirty="0">
                <a:solidFill>
                  <a:schemeClr val="tx1"/>
                </a:solidFill>
              </a:rPr>
              <a:t>Background Research</a:t>
            </a:r>
          </a:p>
          <a:p>
            <a:pPr marL="342900" indent="-342900">
              <a:buFont typeface="Wingdings" pitchFamily="2" charset="2"/>
              <a:buAutoNum type="arabicPeriod"/>
            </a:pPr>
            <a:r>
              <a:rPr lang="en-US" sz="2400" dirty="0">
                <a:solidFill>
                  <a:schemeClr val="tx1"/>
                </a:solidFill>
              </a:rPr>
              <a:t>Research Question</a:t>
            </a:r>
          </a:p>
          <a:p>
            <a:pPr marL="342900" indent="-342900">
              <a:buAutoNum type="arabicPeriod"/>
            </a:pPr>
            <a:r>
              <a:rPr lang="en-US" sz="2400" dirty="0">
                <a:solidFill>
                  <a:schemeClr val="tx1"/>
                </a:solidFill>
              </a:rPr>
              <a:t>Research Methodology</a:t>
            </a:r>
            <a:endParaRPr lang="en-US" sz="2400" dirty="0">
              <a:solidFill>
                <a:schemeClr val="tx1"/>
              </a:solidFill>
              <a:cs typeface="Calibri"/>
            </a:endParaRPr>
          </a:p>
          <a:p>
            <a:pPr marL="342900" indent="-342900">
              <a:buAutoNum type="arabicPeriod"/>
            </a:pPr>
            <a:r>
              <a:rPr lang="en-US" sz="2400" dirty="0">
                <a:solidFill>
                  <a:schemeClr val="tx1"/>
                </a:solidFill>
              </a:rPr>
              <a:t>Findings</a:t>
            </a:r>
          </a:p>
          <a:p>
            <a:pPr marL="342900" indent="-342900">
              <a:buAutoNum type="arabicPeriod"/>
            </a:pPr>
            <a:r>
              <a:rPr lang="en-US" sz="2400" dirty="0">
                <a:solidFill>
                  <a:schemeClr val="tx1"/>
                </a:solidFill>
              </a:rPr>
              <a:t>Synthesis</a:t>
            </a:r>
            <a:endParaRPr lang="en-US" sz="2400" dirty="0">
              <a:solidFill>
                <a:schemeClr val="tx1"/>
              </a:solidFill>
              <a:cs typeface="Calibri"/>
            </a:endParaRPr>
          </a:p>
          <a:p>
            <a:pPr marL="342900" indent="-342900">
              <a:buAutoNum type="arabicPeriod"/>
            </a:pPr>
            <a:r>
              <a:rPr lang="en-US" sz="2400" dirty="0">
                <a:solidFill>
                  <a:schemeClr val="tx1"/>
                </a:solidFill>
              </a:rPr>
              <a:t>Future Work</a:t>
            </a:r>
          </a:p>
        </p:txBody>
      </p:sp>
      <p:sp>
        <p:nvSpPr>
          <p:cNvPr id="4" name="Subtitle 2">
            <a:extLst>
              <a:ext uri="{FF2B5EF4-FFF2-40B4-BE49-F238E27FC236}">
                <a16:creationId xmlns:a16="http://schemas.microsoft.com/office/drawing/2014/main" id="{42CD6FAD-5CD4-ACC5-25E8-E4D50B8FC3DC}"/>
              </a:ext>
            </a:extLst>
          </p:cNvPr>
          <p:cNvSpPr txBox="1">
            <a:spLocks/>
          </p:cNvSpPr>
          <p:nvPr/>
        </p:nvSpPr>
        <p:spPr>
          <a:xfrm>
            <a:off x="4836193" y="2374800"/>
            <a:ext cx="3161759" cy="361624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marL="342900" indent="-342900">
              <a:buFont typeface="Wingdings" pitchFamily="2" charset="2"/>
              <a:buAutoNum type="arabicPeriod"/>
            </a:pPr>
            <a:endParaRPr lang="en-US" dirty="0">
              <a:solidFill>
                <a:schemeClr val="tx1"/>
              </a:solidFill>
            </a:endParaRPr>
          </a:p>
        </p:txBody>
      </p:sp>
    </p:spTree>
    <p:extLst>
      <p:ext uri="{BB962C8B-B14F-4D97-AF65-F5344CB8AC3E}">
        <p14:creationId xmlns:p14="http://schemas.microsoft.com/office/powerpoint/2010/main" val="42487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C6B8C-8EB4-0DA8-7E08-E597844FC638}"/>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3214DB2A-C407-F94D-A7D4-6F65DC397C2C}"/>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dirty="0">
                <a:solidFill>
                  <a:schemeClr val="bg1"/>
                </a:solidFill>
                <a:latin typeface="+mj-lt"/>
                <a:ea typeface="+mj-ea"/>
                <a:cs typeface="+mj-cs"/>
              </a:rPr>
              <a:t>Future Work</a:t>
            </a:r>
            <a:endParaRPr lang="en-US" sz="4200" b="1"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ED44734A-CA37-9134-971A-B86C18136560}"/>
              </a:ext>
            </a:extLst>
          </p:cNvPr>
          <p:cNvSpPr txBox="1">
            <a:spLocks/>
          </p:cNvSpPr>
          <p:nvPr/>
        </p:nvSpPr>
        <p:spPr>
          <a:xfrm>
            <a:off x="207963" y="2092326"/>
            <a:ext cx="3794157" cy="4183062"/>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a:buFont typeface="Arial" panose="020B0604020202020204" pitchFamily="34" charset="0"/>
              <a:buChar char="•"/>
            </a:pPr>
            <a:r>
              <a:rPr lang="en-US" sz="1600" dirty="0"/>
              <a:t>Expand the dataset with more diverse wrist X-ray images.</a:t>
            </a:r>
          </a:p>
          <a:p>
            <a:pPr>
              <a:buFont typeface="Arial" panose="020B0604020202020204" pitchFamily="34" charset="0"/>
              <a:buChar char="•"/>
            </a:pPr>
            <a:r>
              <a:rPr lang="en-US" sz="1600" dirty="0"/>
              <a:t>Explore other advanced CNN architectures for further improvement.</a:t>
            </a:r>
          </a:p>
          <a:p>
            <a:pPr>
              <a:buFont typeface="Arial" panose="020B0604020202020204" pitchFamily="34" charset="0"/>
              <a:buChar char="•"/>
            </a:pPr>
            <a:r>
              <a:rPr lang="en-US" sz="1600" dirty="0"/>
              <a:t>Optimize </a:t>
            </a:r>
            <a:r>
              <a:rPr lang="en-US" sz="1600" dirty="0" err="1"/>
              <a:t>WristNet</a:t>
            </a:r>
            <a:r>
              <a:rPr lang="en-US" sz="1600" dirty="0"/>
              <a:t> for real-time clinical deployment.</a:t>
            </a:r>
          </a:p>
          <a:p>
            <a:pPr>
              <a:buFont typeface="Arial" panose="020B0604020202020204" pitchFamily="34" charset="0"/>
              <a:buChar char="•"/>
            </a:pPr>
            <a:r>
              <a:rPr lang="en-US" sz="1600" dirty="0"/>
              <a:t>Evaluate performance on external/public datasets for generalization.</a:t>
            </a:r>
          </a:p>
          <a:p>
            <a:pPr>
              <a:buFont typeface="Arial" panose="020B0604020202020204" pitchFamily="34" charset="0"/>
              <a:buChar char="•"/>
            </a:pPr>
            <a:r>
              <a:rPr lang="en-US" sz="1600" dirty="0"/>
              <a:t>Develop a user-friendly interface for radiologists.</a:t>
            </a:r>
          </a:p>
        </p:txBody>
      </p:sp>
      <p:pic>
        <p:nvPicPr>
          <p:cNvPr id="5" name="Picture 4" descr="A white road with pointers on it&#10;&#10;AI-generated content may be incorrect.">
            <a:extLst>
              <a:ext uri="{FF2B5EF4-FFF2-40B4-BE49-F238E27FC236}">
                <a16:creationId xmlns:a16="http://schemas.microsoft.com/office/drawing/2014/main" id="{385F7245-CCAF-66A9-9671-9636A69F36C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347328" y="2428874"/>
            <a:ext cx="5406147" cy="3343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8650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95457-1506-579F-D341-C8F47304FD4A}"/>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52E06B10-D17F-B7CE-0A84-CFB8B7B25F79}"/>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dirty="0">
                <a:solidFill>
                  <a:schemeClr val="bg1"/>
                </a:solidFill>
                <a:latin typeface="+mj-lt"/>
                <a:ea typeface="+mj-ea"/>
                <a:cs typeface="+mj-cs"/>
              </a:rPr>
              <a:t>Conclusion </a:t>
            </a:r>
            <a:endParaRPr lang="en-US" sz="4200" b="1" dirty="0">
              <a:solidFill>
                <a:schemeClr val="bg1"/>
              </a:solidFill>
              <a:latin typeface="+mj-lt"/>
              <a:ea typeface="+mj-ea"/>
              <a:cs typeface="+mj-cs"/>
            </a:endParaRPr>
          </a:p>
        </p:txBody>
      </p:sp>
      <p:sp>
        <p:nvSpPr>
          <p:cNvPr id="2" name="Subtitle 2">
            <a:extLst>
              <a:ext uri="{FF2B5EF4-FFF2-40B4-BE49-F238E27FC236}">
                <a16:creationId xmlns:a16="http://schemas.microsoft.com/office/drawing/2014/main" id="{0C320325-D919-EFB7-D89E-F561ACC39FF2}"/>
              </a:ext>
            </a:extLst>
          </p:cNvPr>
          <p:cNvSpPr txBox="1">
            <a:spLocks/>
          </p:cNvSpPr>
          <p:nvPr/>
        </p:nvSpPr>
        <p:spPr>
          <a:xfrm>
            <a:off x="403411" y="2655888"/>
            <a:ext cx="8369113" cy="3975100"/>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1800" b="1" dirty="0"/>
              <a:t>WristNet</a:t>
            </a:r>
            <a:r>
              <a:rPr lang="en-US" sz="1800" dirty="0"/>
              <a:t>, a </a:t>
            </a:r>
            <a:r>
              <a:rPr lang="en-US" sz="1800" b="1" dirty="0"/>
              <a:t>concatenation </a:t>
            </a:r>
            <a:r>
              <a:rPr lang="en-US" sz="1800" dirty="0"/>
              <a:t>of DenseNet169 and InceptionV3, achieved 97.50% accuracy, surpassing </a:t>
            </a:r>
            <a:r>
              <a:rPr lang="en-US" sz="1800" dirty="0" err="1"/>
              <a:t>LSNet</a:t>
            </a:r>
            <a:r>
              <a:rPr lang="en-US" sz="1800" dirty="0"/>
              <a:t> by 11%. We applied </a:t>
            </a:r>
            <a:r>
              <a:rPr lang="en-US" sz="1800" b="1" dirty="0"/>
              <a:t>feature concatenation</a:t>
            </a:r>
            <a:r>
              <a:rPr lang="en-US" sz="1800" dirty="0"/>
              <a:t> to combine the strengths of these models into a single fused model.</a:t>
            </a:r>
          </a:p>
          <a:p>
            <a:pPr marL="0" indent="0">
              <a:buNone/>
            </a:pPr>
            <a:r>
              <a:rPr lang="en-US" sz="1800" dirty="0"/>
              <a:t>This work reflects our contribution to advancing deep learning in medical imaging, with the goal of improving diagnostic accuracy and efficiency in clinical practice.</a:t>
            </a:r>
            <a:endParaRPr lang="en-US" sz="3200" dirty="0"/>
          </a:p>
        </p:txBody>
      </p:sp>
    </p:spTree>
    <p:extLst>
      <p:ext uri="{BB962C8B-B14F-4D97-AF65-F5344CB8AC3E}">
        <p14:creationId xmlns:p14="http://schemas.microsoft.com/office/powerpoint/2010/main" val="282624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77834-E220-6F8B-29AA-B303D0906339}"/>
            </a:ext>
          </a:extLst>
        </p:cNvPr>
        <p:cNvGrpSpPr/>
        <p:nvPr/>
      </p:nvGrpSpPr>
      <p:grpSpPr>
        <a:xfrm>
          <a:off x="0" y="0"/>
          <a:ext cx="0" cy="0"/>
          <a:chOff x="0" y="0"/>
          <a:chExt cx="0" cy="0"/>
        </a:xfrm>
      </p:grpSpPr>
      <p:sp>
        <p:nvSpPr>
          <p:cNvPr id="4" name="Subtitle 2">
            <a:extLst>
              <a:ext uri="{FF2B5EF4-FFF2-40B4-BE49-F238E27FC236}">
                <a16:creationId xmlns:a16="http://schemas.microsoft.com/office/drawing/2014/main" id="{00D6D74F-F5A3-47B1-5143-891ED404DD6B}"/>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kern="1200" dirty="0">
                <a:solidFill>
                  <a:schemeClr val="bg1"/>
                </a:solidFill>
                <a:effectLst/>
                <a:latin typeface="Aptos Display" panose="020B0004020202020204" pitchFamily="34" charset="0"/>
                <a:ea typeface="+mj-ea"/>
                <a:cs typeface="+mj-cs"/>
              </a:rPr>
              <a:t>References</a:t>
            </a:r>
            <a:endParaRPr lang="en-US" sz="4200" b="1"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CB17F1B-E166-8341-B928-0BC916444B04}"/>
              </a:ext>
            </a:extLst>
          </p:cNvPr>
          <p:cNvSpPr txBox="1">
            <a:spLocks/>
          </p:cNvSpPr>
          <p:nvPr/>
        </p:nvSpPr>
        <p:spPr>
          <a:xfrm>
            <a:off x="489903" y="1945323"/>
            <a:ext cx="8454838" cy="4676457"/>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228600" indent="-228600">
              <a:spcBef>
                <a:spcPts val="0"/>
              </a:spcBef>
              <a:buFont typeface="+mj-lt"/>
              <a:buAutoNum type="arabicPeriod"/>
            </a:pPr>
            <a:r>
              <a:rPr lang="en-US" sz="1200" dirty="0" err="1"/>
              <a:t>DeepLOC</a:t>
            </a:r>
            <a:r>
              <a:rPr lang="en-US" sz="1200" dirty="0"/>
              <a:t>: Deep Learning-based Bone Pathology Localization and Classification in Wrist X-ray Images https://paperswithcode.com/paper/deeploc-deep-learning-based-bone-pathology</a:t>
            </a:r>
          </a:p>
          <a:p>
            <a:pPr marL="228600" indent="-228600">
              <a:spcBef>
                <a:spcPts val="0"/>
              </a:spcBef>
              <a:buFont typeface="+mj-lt"/>
              <a:buAutoNum type="arabicPeriod"/>
            </a:pPr>
            <a:r>
              <a:rPr lang="en-US" sz="1200" dirty="0"/>
              <a:t>Convolutional Neural Networks for Automated Fracture Detection and Localization on Wrist Radiographs https://pubmed.ncbi.nlm.nih.gov/33937780/</a:t>
            </a:r>
          </a:p>
          <a:p>
            <a:pPr marL="228600" indent="-228600">
              <a:spcBef>
                <a:spcPts val="0"/>
              </a:spcBef>
              <a:buFont typeface="+mj-lt"/>
              <a:buAutoNum type="arabicPeriod"/>
            </a:pPr>
            <a:r>
              <a:rPr lang="en-US" sz="1200" dirty="0"/>
              <a:t>Fracture Detection in Wrist X-ray Images Using Deep Learning-Based Object Detection Models https://www.mdpi.com/1424-8220/22/3/1285</a:t>
            </a:r>
          </a:p>
          <a:p>
            <a:pPr marL="228600" indent="-228600">
              <a:spcBef>
                <a:spcPts val="0"/>
              </a:spcBef>
              <a:buFont typeface="+mj-lt"/>
              <a:buAutoNum type="arabicPeriod"/>
            </a:pPr>
            <a:r>
              <a:rPr lang="en-US" sz="1200" dirty="0"/>
              <a:t>Wang, M. et al. </a:t>
            </a:r>
            <a:r>
              <a:rPr lang="en-US" sz="1200" dirty="0" err="1"/>
              <a:t>Parallelnet</a:t>
            </a:r>
            <a:r>
              <a:rPr lang="en-US" sz="1200" dirty="0"/>
              <a:t>: Multiple backbone network for detection tasks on thigh bone fracture. </a:t>
            </a:r>
            <a:r>
              <a:rPr lang="en-US" sz="1200" dirty="0" err="1"/>
              <a:t>Multimed</a:t>
            </a:r>
            <a:r>
              <a:rPr lang="en-US" sz="1200" dirty="0"/>
              <a:t>. Syst. 27, 1091–1100 (2021).</a:t>
            </a:r>
          </a:p>
          <a:p>
            <a:pPr marL="228600" indent="-228600">
              <a:spcBef>
                <a:spcPts val="0"/>
              </a:spcBef>
              <a:buFont typeface="+mj-lt"/>
              <a:buAutoNum type="arabicPeriod"/>
            </a:pPr>
            <a:r>
              <a:rPr lang="en-US" sz="1200" dirty="0"/>
              <a:t>Guan, B., Yao, J., Zhang, G. &amp; Wang, X. Tigh fracture detection using deep learning method based </a:t>
            </a:r>
            <a:r>
              <a:rPr lang="en-US" sz="1200" dirty="0" err="1"/>
              <a:t>onnew</a:t>
            </a:r>
            <a:r>
              <a:rPr lang="en-US" sz="1200" dirty="0"/>
              <a:t> dilated convolutional feature pyramid network. Pattern </a:t>
            </a:r>
            <a:r>
              <a:rPr lang="en-US" sz="1200" dirty="0" err="1"/>
              <a:t>Recogn</a:t>
            </a:r>
            <a:r>
              <a:rPr lang="en-US" sz="1200" dirty="0"/>
              <a:t>. Lett. 125, 521–526 (2019).</a:t>
            </a:r>
          </a:p>
          <a:p>
            <a:pPr marL="228600" indent="-228600">
              <a:spcBef>
                <a:spcPts val="0"/>
              </a:spcBef>
              <a:buFont typeface="+mj-lt"/>
              <a:buAutoNum type="arabicPeriod"/>
            </a:pPr>
            <a:r>
              <a:rPr lang="en-US" sz="1200" dirty="0"/>
              <a:t>T. Weikert et al., "Assessment of a deep learning algorithm for the detection of rib fractures on whole-body trauma computed tomography," vol. 21, no. 7, p. 891, 2020.</a:t>
            </a:r>
          </a:p>
          <a:p>
            <a:pPr marL="228600" indent="-228600">
              <a:spcBef>
                <a:spcPts val="0"/>
              </a:spcBef>
              <a:buFont typeface="+mj-lt"/>
              <a:buAutoNum type="arabicPeriod"/>
            </a:pPr>
            <a:r>
              <a:rPr lang="en-US" sz="1200" dirty="0"/>
              <a:t>Z. N. </a:t>
            </a:r>
            <a:r>
              <a:rPr lang="en-US" sz="1200" dirty="0" err="1"/>
              <a:t>Haitaamar</a:t>
            </a:r>
            <a:r>
              <a:rPr lang="en-US" sz="1200" dirty="0"/>
              <a:t> and N. Abdulaziz, "Detection and semantic segmentation of rib fractures using </a:t>
            </a:r>
            <a:r>
              <a:rPr lang="en-US" sz="1200" dirty="0" err="1"/>
              <a:t>aconvolutional</a:t>
            </a:r>
            <a:r>
              <a:rPr lang="en-US" sz="1200" dirty="0"/>
              <a:t> neural network approach," in 2021 IEEE Region 10 Symposium (TENSYMP), 2021, pp. 1-4: IEEE.</a:t>
            </a:r>
          </a:p>
          <a:p>
            <a:pPr marL="228600" indent="-228600">
              <a:spcBef>
                <a:spcPts val="0"/>
              </a:spcBef>
              <a:buFont typeface="+mj-lt"/>
              <a:buAutoNum type="arabicPeriod"/>
            </a:pPr>
            <a:r>
              <a:rPr lang="en-US" sz="1200" dirty="0"/>
              <a:t>L. Jin et al., "Deep-learning-assisted detection and segmentation of rib fractures from CT </a:t>
            </a:r>
            <a:r>
              <a:rPr lang="en-US" sz="1200" dirty="0" err="1"/>
              <a:t>scans:Development</a:t>
            </a:r>
            <a:r>
              <a:rPr lang="en-US" sz="1200" dirty="0"/>
              <a:t> and validation of </a:t>
            </a:r>
            <a:r>
              <a:rPr lang="en-US" sz="1200" dirty="0" err="1"/>
              <a:t>FracNet</a:t>
            </a:r>
            <a:r>
              <a:rPr lang="en-US" sz="1200" dirty="0"/>
              <a:t>," vol. 62, 2020.</a:t>
            </a:r>
          </a:p>
          <a:p>
            <a:pPr marL="228600" indent="-228600">
              <a:spcBef>
                <a:spcPts val="0"/>
              </a:spcBef>
              <a:buFont typeface="+mj-lt"/>
              <a:buAutoNum type="arabicPeriod"/>
            </a:pPr>
            <a:r>
              <a:rPr lang="en-US" sz="1200" dirty="0" err="1"/>
              <a:t>Shobayo</a:t>
            </a:r>
            <a:r>
              <a:rPr lang="en-US" sz="1200" dirty="0"/>
              <a:t>, O., Saatchi, R., &amp; Ramlakhan, S. (2024). Convolutional neural network to classify infrared </a:t>
            </a:r>
            <a:r>
              <a:rPr lang="en-US" sz="1200" dirty="0" err="1"/>
              <a:t>thermalimages</a:t>
            </a:r>
            <a:r>
              <a:rPr lang="en-US" sz="1200" dirty="0"/>
              <a:t> of fractured wrists in pediatrics. Healthcare, 12(4), 994.</a:t>
            </a:r>
          </a:p>
          <a:p>
            <a:pPr marL="228600" indent="-228600">
              <a:spcBef>
                <a:spcPts val="0"/>
              </a:spcBef>
              <a:buFont typeface="+mj-lt"/>
              <a:buAutoNum type="arabicPeriod"/>
            </a:pPr>
            <a:r>
              <a:rPr lang="en-US" sz="1200" dirty="0"/>
              <a:t>Rashid, T., Zia, M. S., Najam-</a:t>
            </a:r>
            <a:r>
              <a:rPr lang="en-US" sz="1200" dirty="0" err="1"/>
              <a:t>ur</a:t>
            </a:r>
            <a:r>
              <a:rPr lang="en-US" sz="1200" dirty="0"/>
              <a:t>-Rehman, et al. (2023). A minority class balanced approach using the DCNN-LSTM method to detect human wrist fracture. Life, 13(1), pp. 133. https://doi.org/10.3390/life13010133</a:t>
            </a:r>
          </a:p>
          <a:p>
            <a:pPr marL="228600" indent="-228600">
              <a:spcBef>
                <a:spcPts val="0"/>
              </a:spcBef>
              <a:buFont typeface="+mj-lt"/>
              <a:buAutoNum type="arabicPeriod"/>
            </a:pPr>
            <a:r>
              <a:rPr lang="en-US" sz="1200" dirty="0"/>
              <a:t>Lu, S., Wang, S., &amp; Wang, G. (2022). Automated universal fractures detection in X-ray images based on </a:t>
            </a:r>
            <a:r>
              <a:rPr lang="en-US" sz="1200" dirty="0" err="1"/>
              <a:t>deeplearning</a:t>
            </a:r>
            <a:r>
              <a:rPr lang="en-US" sz="1200" dirty="0"/>
              <a:t> approach. Multimedia Tools and Applications, 81(44487-44503).</a:t>
            </a:r>
          </a:p>
          <a:p>
            <a:pPr marL="228600" indent="-228600">
              <a:spcBef>
                <a:spcPts val="0"/>
              </a:spcBef>
              <a:buFont typeface="+mj-lt"/>
              <a:buAutoNum type="arabicPeriod"/>
            </a:pPr>
            <a:r>
              <a:rPr lang="en-US" sz="1200" dirty="0" err="1"/>
              <a:t>Ebsim</a:t>
            </a:r>
            <a:r>
              <a:rPr lang="en-US" sz="1200" dirty="0"/>
              <a:t>, R., Naqvi, J., &amp; Cootes, T. (2017). Fully automatic detection of distal radius fractures </a:t>
            </a:r>
            <a:r>
              <a:rPr lang="en-US" sz="1200" dirty="0" err="1"/>
              <a:t>fromposteroanterior</a:t>
            </a:r>
            <a:r>
              <a:rPr lang="en-US" sz="1200" dirty="0"/>
              <a:t> and lateral radiographs. Lecture Notes in Computer Science, 10550, 91-98.</a:t>
            </a:r>
          </a:p>
        </p:txBody>
      </p:sp>
    </p:spTree>
    <p:extLst>
      <p:ext uri="{BB962C8B-B14F-4D97-AF65-F5344CB8AC3E}">
        <p14:creationId xmlns:p14="http://schemas.microsoft.com/office/powerpoint/2010/main" val="1861289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ny Questions Images For Presentation | Free download on ClipArtMag">
            <a:extLst>
              <a:ext uri="{FF2B5EF4-FFF2-40B4-BE49-F238E27FC236}">
                <a16:creationId xmlns:a16="http://schemas.microsoft.com/office/drawing/2014/main" id="{B9FE0F97-0810-6245-156C-26C71458B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797" r="2" b="2"/>
          <a:stretch/>
        </p:blipFill>
        <p:spPr bwMode="auto">
          <a:xfrm>
            <a:off x="289711" y="658813"/>
            <a:ext cx="8546471" cy="6130925"/>
          </a:xfrm>
          <a:prstGeom prst="rect">
            <a:avLst/>
          </a:prstGeom>
          <a:solidFill>
            <a:srgbClr val="FFFFFF"/>
          </a:solidFill>
        </p:spPr>
      </p:pic>
    </p:spTree>
    <p:extLst>
      <p:ext uri="{BB962C8B-B14F-4D97-AF65-F5344CB8AC3E}">
        <p14:creationId xmlns:p14="http://schemas.microsoft.com/office/powerpoint/2010/main" val="1328069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0994D3-BDB5-67E5-2ABC-F93BE559A4F9}"/>
              </a:ext>
            </a:extLst>
          </p:cNvPr>
          <p:cNvSpPr txBox="1"/>
          <p:nvPr/>
        </p:nvSpPr>
        <p:spPr>
          <a:xfrm>
            <a:off x="1776491" y="2600325"/>
            <a:ext cx="5591018" cy="1569660"/>
          </a:xfrm>
          <a:prstGeom prst="rect">
            <a:avLst/>
          </a:prstGeom>
          <a:noFill/>
        </p:spPr>
        <p:txBody>
          <a:bodyPr wrap="none" rtlCol="0">
            <a:spAutoFit/>
          </a:bodyPr>
          <a:lstStyle/>
          <a:p>
            <a:r>
              <a:rPr lang="en-US" sz="9600" dirty="0"/>
              <a:t>Thank You </a:t>
            </a:r>
          </a:p>
        </p:txBody>
      </p:sp>
    </p:spTree>
    <p:extLst>
      <p:ext uri="{BB962C8B-B14F-4D97-AF65-F5344CB8AC3E}">
        <p14:creationId xmlns:p14="http://schemas.microsoft.com/office/powerpoint/2010/main" val="263559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r>
              <a:rPr lang="en-US" sz="4200" b="1" dirty="0">
                <a:solidFill>
                  <a:schemeClr val="bg1"/>
                </a:solidFill>
                <a:latin typeface="+mj-lt"/>
                <a:ea typeface="+mj-ea"/>
                <a:cs typeface="+mj-cs"/>
              </a:rPr>
              <a:t>Introduction</a:t>
            </a:r>
          </a:p>
        </p:txBody>
      </p:sp>
      <p:sp>
        <p:nvSpPr>
          <p:cNvPr id="4" name="Subtitle 2"/>
          <p:cNvSpPr txBox="1">
            <a:spLocks/>
          </p:cNvSpPr>
          <p:nvPr/>
        </p:nvSpPr>
        <p:spPr>
          <a:xfrm>
            <a:off x="4427145" y="1872410"/>
            <a:ext cx="4431105" cy="4541453"/>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nSpc>
                <a:spcPct val="90000"/>
              </a:lnSpc>
              <a:buNone/>
            </a:pPr>
            <a:endParaRPr lang="en-US" sz="1900" i="1" dirty="0"/>
          </a:p>
          <a:p>
            <a:pPr>
              <a:buNone/>
            </a:pPr>
            <a:r>
              <a:rPr lang="en-US" sz="1400" b="1" dirty="0"/>
              <a:t>What Are Wrist Fractures?</a:t>
            </a:r>
            <a:endParaRPr lang="en-US" sz="1400" dirty="0"/>
          </a:p>
          <a:p>
            <a:pPr>
              <a:buFont typeface="Arial" panose="020B0604020202020204" pitchFamily="34" charset="0"/>
              <a:buChar char="•"/>
            </a:pPr>
            <a:r>
              <a:rPr lang="en-US" sz="1400" dirty="0"/>
              <a:t>One of the most common orthopedic injuries, often resulting from falls onto an outstretched hand.</a:t>
            </a:r>
          </a:p>
          <a:p>
            <a:pPr>
              <a:buFont typeface="Arial" panose="020B0604020202020204" pitchFamily="34" charset="0"/>
              <a:buChar char="•"/>
            </a:pPr>
            <a:r>
              <a:rPr lang="en-US" sz="1400" dirty="0"/>
              <a:t>Involves breakage of the distal radius and/or ulna; timely diagnosis is critical to prevent long-term disability.</a:t>
            </a:r>
          </a:p>
          <a:p>
            <a:pPr>
              <a:buNone/>
            </a:pPr>
            <a:r>
              <a:rPr lang="en-US" sz="1400" b="1" dirty="0"/>
              <a:t>Diagnostic Challenges</a:t>
            </a:r>
            <a:endParaRPr lang="en-US" sz="1400" dirty="0"/>
          </a:p>
          <a:p>
            <a:pPr>
              <a:buFont typeface="Arial" panose="020B0604020202020204" pitchFamily="34" charset="0"/>
              <a:buChar char="•"/>
            </a:pPr>
            <a:r>
              <a:rPr lang="en-US" sz="1400" dirty="0"/>
              <a:t>Traditional X-ray interpretation is highly dependent on clinician experience.</a:t>
            </a:r>
          </a:p>
          <a:p>
            <a:pPr>
              <a:buFont typeface="Arial" panose="020B0604020202020204" pitchFamily="34" charset="0"/>
              <a:buChar char="•"/>
            </a:pPr>
            <a:r>
              <a:rPr lang="en-US" sz="1400" dirty="0"/>
              <a:t>Subtle fractures or overlapping anatomy can lead to missed or delayed diagnoses.</a:t>
            </a:r>
          </a:p>
          <a:p>
            <a:pPr marL="0" indent="0">
              <a:lnSpc>
                <a:spcPct val="90000"/>
              </a:lnSpc>
              <a:buNone/>
            </a:pPr>
            <a:endParaRPr lang="en-US" sz="1800" dirty="0"/>
          </a:p>
          <a:p>
            <a:pPr>
              <a:lnSpc>
                <a:spcPct val="90000"/>
              </a:lnSpc>
            </a:pPr>
            <a:endParaRPr lang="en-US" sz="1800" i="1" dirty="0"/>
          </a:p>
          <a:p>
            <a:pPr>
              <a:lnSpc>
                <a:spcPct val="90000"/>
              </a:lnSpc>
            </a:pPr>
            <a:endParaRPr lang="en-US" sz="1900" i="1" dirty="0"/>
          </a:p>
          <a:p>
            <a:pPr>
              <a:lnSpc>
                <a:spcPct val="90000"/>
              </a:lnSpc>
            </a:pPr>
            <a:endParaRPr lang="en-US" sz="1900" i="1" dirty="0"/>
          </a:p>
        </p:txBody>
      </p:sp>
      <p:sp>
        <p:nvSpPr>
          <p:cNvPr id="3" name="Subtitle 2">
            <a:extLst>
              <a:ext uri="{FF2B5EF4-FFF2-40B4-BE49-F238E27FC236}">
                <a16:creationId xmlns:a16="http://schemas.microsoft.com/office/drawing/2014/main" id="{141E06A6-F0B8-1FB3-D1A9-E585E3B0E676}"/>
              </a:ext>
            </a:extLst>
          </p:cNvPr>
          <p:cNvSpPr txBox="1">
            <a:spLocks/>
          </p:cNvSpPr>
          <p:nvPr/>
        </p:nvSpPr>
        <p:spPr>
          <a:xfrm>
            <a:off x="4572000" y="1601696"/>
            <a:ext cx="3468410" cy="4312172"/>
          </a:xfrm>
          <a:prstGeom prst="rect">
            <a:avLst/>
          </a:prstGeom>
        </p:spPr>
        <p:txBody>
          <a:bodyPr lIns="91440" tIns="45720" rIns="91440" bIns="45720" anchor="t">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endParaRPr lang="en-US" sz="1800" i="1" dirty="0">
              <a:solidFill>
                <a:schemeClr val="tx1"/>
              </a:solidFill>
            </a:endParaRPr>
          </a:p>
        </p:txBody>
      </p:sp>
      <p:pic>
        <p:nvPicPr>
          <p:cNvPr id="1026" name="Picture 2">
            <a:extLst>
              <a:ext uri="{FF2B5EF4-FFF2-40B4-BE49-F238E27FC236}">
                <a16:creationId xmlns:a16="http://schemas.microsoft.com/office/drawing/2014/main" id="{9275D02F-15E7-1944-A63B-FE24DBC06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23" y="2516863"/>
            <a:ext cx="3078688" cy="35670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3762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827F1984-6375-ECA4-67C8-8D48FE70FE91}"/>
              </a:ext>
            </a:extLst>
          </p:cNvPr>
          <p:cNvSpPr txBox="1">
            <a:spLocks/>
          </p:cNvSpPr>
          <p:nvPr/>
        </p:nvSpPr>
        <p:spPr>
          <a:xfrm>
            <a:off x="4291344" y="956599"/>
            <a:ext cx="4575960" cy="5009635"/>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nSpc>
                <a:spcPct val="90000"/>
              </a:lnSpc>
              <a:buNone/>
            </a:pPr>
            <a:endParaRPr lang="en-US" sz="1900" i="1" dirty="0"/>
          </a:p>
          <a:p>
            <a:pPr>
              <a:spcBef>
                <a:spcPts val="1000"/>
              </a:spcBef>
              <a:buNone/>
            </a:pPr>
            <a:r>
              <a:rPr lang="en-US" sz="1400" b="1" dirty="0"/>
              <a:t>Our Deep-Learning Approach</a:t>
            </a:r>
            <a:endParaRPr lang="en-US" sz="1400" dirty="0"/>
          </a:p>
          <a:p>
            <a:pPr>
              <a:spcBef>
                <a:spcPts val="1000"/>
              </a:spcBef>
              <a:buFont typeface="Arial" panose="020B0604020202020204" pitchFamily="34" charset="0"/>
              <a:buChar char="•"/>
            </a:pPr>
            <a:r>
              <a:rPr lang="en-US" sz="1400" b="1" dirty="0"/>
              <a:t>Benchmark Models: </a:t>
            </a:r>
            <a:r>
              <a:rPr lang="en-US" sz="1400" dirty="0"/>
              <a:t>Trained and evaluated EfficientNetB2, DenseNet169, InceptionV3, </a:t>
            </a:r>
            <a:r>
              <a:rPr lang="en-US" sz="1400" dirty="0" err="1"/>
              <a:t>Xception</a:t>
            </a:r>
            <a:r>
              <a:rPr lang="en-US" sz="1400" dirty="0"/>
              <a:t>, and </a:t>
            </a:r>
            <a:r>
              <a:rPr lang="en-US" sz="1400" dirty="0" err="1"/>
              <a:t>NASNetMobile</a:t>
            </a:r>
            <a:r>
              <a:rPr lang="en-US" sz="1400" dirty="0"/>
              <a:t> on wrist X-ray datasets.</a:t>
            </a:r>
          </a:p>
          <a:p>
            <a:pPr>
              <a:spcBef>
                <a:spcPts val="1000"/>
              </a:spcBef>
              <a:buFont typeface="Arial" panose="020B0604020202020204" pitchFamily="34" charset="0"/>
              <a:buChar char="•"/>
            </a:pPr>
            <a:r>
              <a:rPr lang="en-US" sz="1400" b="1" dirty="0"/>
              <a:t>Feature Concatenation: </a:t>
            </a:r>
            <a:r>
              <a:rPr lang="en-US" sz="1400" dirty="0"/>
              <a:t>Combined features from multiple models to boost detection performance.</a:t>
            </a:r>
          </a:p>
          <a:p>
            <a:pPr>
              <a:spcBef>
                <a:spcPts val="1000"/>
              </a:spcBef>
              <a:buFont typeface="Arial" panose="020B0604020202020204" pitchFamily="34" charset="0"/>
              <a:buChar char="•"/>
            </a:pPr>
            <a:r>
              <a:rPr lang="en-US" sz="1400" b="1" dirty="0"/>
              <a:t>Introducing “WristNet”: </a:t>
            </a:r>
            <a:r>
              <a:rPr lang="en-US" sz="1400" dirty="0"/>
              <a:t>Proposed a new fused model called "WristNet" for superior wrist fracture detection.</a:t>
            </a:r>
          </a:p>
          <a:p>
            <a:pPr>
              <a:spcBef>
                <a:spcPts val="1000"/>
              </a:spcBef>
              <a:buFont typeface="Arial" panose="020B0604020202020204" pitchFamily="34" charset="0"/>
              <a:buChar char="•"/>
            </a:pPr>
            <a:endParaRPr lang="en-US" sz="1400" dirty="0"/>
          </a:p>
          <a:p>
            <a:pPr>
              <a:spcBef>
                <a:spcPts val="1000"/>
              </a:spcBef>
              <a:buNone/>
            </a:pPr>
            <a:r>
              <a:rPr lang="en-US" sz="1400" b="1" dirty="0"/>
              <a:t>Main Objective &amp; Goal</a:t>
            </a:r>
            <a:endParaRPr lang="en-US" sz="1400" dirty="0"/>
          </a:p>
          <a:p>
            <a:pPr>
              <a:spcBef>
                <a:spcPts val="1000"/>
              </a:spcBef>
              <a:buFont typeface="Arial" panose="020B0604020202020204" pitchFamily="34" charset="0"/>
              <a:buChar char="•"/>
            </a:pPr>
            <a:r>
              <a:rPr lang="en-US" sz="1400" b="1" dirty="0"/>
              <a:t>Objective: </a:t>
            </a:r>
            <a:r>
              <a:rPr lang="en-US" sz="1400" dirty="0"/>
              <a:t>Achieve higher accuracy in wrist fracture detection using feature concatenation.</a:t>
            </a:r>
          </a:p>
          <a:p>
            <a:pPr>
              <a:spcBef>
                <a:spcPts val="1000"/>
              </a:spcBef>
              <a:buFont typeface="Arial" panose="020B0604020202020204" pitchFamily="34" charset="0"/>
              <a:buChar char="•"/>
            </a:pPr>
            <a:r>
              <a:rPr lang="en-US" sz="1400" b="1" dirty="0"/>
              <a:t>Goal: </a:t>
            </a:r>
            <a:r>
              <a:rPr lang="en-US" sz="1400" dirty="0"/>
              <a:t>Deploy “</a:t>
            </a:r>
            <a:r>
              <a:rPr lang="en-US" sz="1400" dirty="0" err="1"/>
              <a:t>WristNet</a:t>
            </a:r>
            <a:r>
              <a:rPr lang="en-US" sz="1400" dirty="0"/>
              <a:t>” as a robust, clinically viable tool to assist radiologists in early and accurate fracture identification.</a:t>
            </a:r>
          </a:p>
          <a:p>
            <a:pPr>
              <a:lnSpc>
                <a:spcPct val="90000"/>
              </a:lnSpc>
            </a:pPr>
            <a:endParaRPr lang="en-US" sz="1800" i="1" dirty="0"/>
          </a:p>
          <a:p>
            <a:pPr>
              <a:lnSpc>
                <a:spcPct val="90000"/>
              </a:lnSpc>
            </a:pPr>
            <a:endParaRPr lang="en-US" sz="1900" i="1" dirty="0"/>
          </a:p>
          <a:p>
            <a:pPr>
              <a:lnSpc>
                <a:spcPct val="90000"/>
              </a:lnSpc>
            </a:pPr>
            <a:endParaRPr lang="en-US" sz="1900" i="1" dirty="0"/>
          </a:p>
        </p:txBody>
      </p:sp>
      <p:pic>
        <p:nvPicPr>
          <p:cNvPr id="2" name="Picture 1">
            <a:extLst>
              <a:ext uri="{FF2B5EF4-FFF2-40B4-BE49-F238E27FC236}">
                <a16:creationId xmlns:a16="http://schemas.microsoft.com/office/drawing/2014/main" id="{6890B8FF-4D12-5420-6EEC-624DBB5D5AF0}"/>
              </a:ext>
            </a:extLst>
          </p:cNvPr>
          <p:cNvPicPr>
            <a:picLocks noChangeAspect="1"/>
          </p:cNvPicPr>
          <p:nvPr/>
        </p:nvPicPr>
        <p:blipFill>
          <a:blip r:embed="rId2"/>
          <a:stretch>
            <a:fillRect/>
          </a:stretch>
        </p:blipFill>
        <p:spPr>
          <a:xfrm>
            <a:off x="276697" y="2025713"/>
            <a:ext cx="3634401" cy="32252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62695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4BEAE-9B7F-FDAE-9A45-B92A3CE3FEBF}"/>
            </a:ext>
          </a:extLst>
        </p:cNvPr>
        <p:cNvGrpSpPr/>
        <p:nvPr/>
      </p:nvGrpSpPr>
      <p:grpSpPr>
        <a:xfrm>
          <a:off x="0" y="0"/>
          <a:ext cx="0" cy="0"/>
          <a:chOff x="0" y="0"/>
          <a:chExt cx="0" cy="0"/>
        </a:xfrm>
      </p:grpSpPr>
      <p:sp>
        <p:nvSpPr>
          <p:cNvPr id="2" name="Subtitle 2">
            <a:extLst>
              <a:ext uri="{FF2B5EF4-FFF2-40B4-BE49-F238E27FC236}">
                <a16:creationId xmlns:a16="http://schemas.microsoft.com/office/drawing/2014/main" id="{F478B72D-8103-BEC7-2310-F6AB64F09366}"/>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fontScale="40000" lnSpcReduction="2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spcBef>
                <a:spcPct val="0"/>
              </a:spcBef>
              <a:spcAft>
                <a:spcPts val="600"/>
              </a:spcAft>
              <a:buNone/>
            </a:pPr>
            <a:endParaRPr lang="en-US" sz="4200" b="1" dirty="0">
              <a:solidFill>
                <a:schemeClr val="bg1"/>
              </a:solidFill>
              <a:latin typeface="+mj-lt"/>
              <a:ea typeface="+mj-ea"/>
              <a:cs typeface="+mj-cs"/>
            </a:endParaRPr>
          </a:p>
          <a:p>
            <a:pPr marL="0" indent="0">
              <a:spcBef>
                <a:spcPct val="0"/>
              </a:spcBef>
              <a:spcAft>
                <a:spcPts val="600"/>
              </a:spcAft>
              <a:buNone/>
            </a:pPr>
            <a:r>
              <a:rPr lang="en-US" sz="10500" b="1" dirty="0">
                <a:solidFill>
                  <a:schemeClr val="bg1"/>
                </a:solidFill>
                <a:latin typeface="Corbel (Headings)"/>
                <a:ea typeface="+mj-ea"/>
                <a:cs typeface="+mj-cs"/>
              </a:rPr>
              <a:t>Problem Definition</a:t>
            </a:r>
          </a:p>
          <a:p>
            <a:pPr marL="0" indent="0" algn="r">
              <a:spcBef>
                <a:spcPct val="0"/>
              </a:spcBef>
              <a:spcAft>
                <a:spcPts val="600"/>
              </a:spcAft>
              <a:buNone/>
            </a:pPr>
            <a:endParaRPr lang="en-US" sz="4200" b="1" dirty="0">
              <a:solidFill>
                <a:schemeClr val="bg1"/>
              </a:solidFill>
              <a:latin typeface="+mj-lt"/>
              <a:ea typeface="+mj-ea"/>
              <a:cs typeface="+mj-cs"/>
            </a:endParaRPr>
          </a:p>
        </p:txBody>
      </p:sp>
      <p:pic>
        <p:nvPicPr>
          <p:cNvPr id="8" name="Picture 7" descr="A screenshot of a computer screen&#10;&#10;AI-generated content may be incorrect.">
            <a:extLst>
              <a:ext uri="{FF2B5EF4-FFF2-40B4-BE49-F238E27FC236}">
                <a16:creationId xmlns:a16="http://schemas.microsoft.com/office/drawing/2014/main" id="{67EEC437-2B06-9BBB-36C8-CCF3C816D7C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3412" y="1874250"/>
            <a:ext cx="4431138" cy="4179380"/>
          </a:xfrm>
          <a:prstGeom prst="rect">
            <a:avLst/>
          </a:prstGeom>
          <a:ln>
            <a:noFill/>
          </a:ln>
          <a:effectLst>
            <a:outerShdw blurRad="292100" dist="139700" dir="2700000" algn="tl" rotWithShape="0">
              <a:srgbClr val="333333">
                <a:alpha val="65000"/>
              </a:srgbClr>
            </a:outerShdw>
          </a:effectLst>
        </p:spPr>
      </p:pic>
      <p:sp>
        <p:nvSpPr>
          <p:cNvPr id="4" name="Subtitle 2">
            <a:extLst>
              <a:ext uri="{FF2B5EF4-FFF2-40B4-BE49-F238E27FC236}">
                <a16:creationId xmlns:a16="http://schemas.microsoft.com/office/drawing/2014/main" id="{4F96DDD8-F041-E75D-E8C4-1244A2F9DF13}"/>
              </a:ext>
            </a:extLst>
          </p:cNvPr>
          <p:cNvSpPr txBox="1">
            <a:spLocks/>
          </p:cNvSpPr>
          <p:nvPr/>
        </p:nvSpPr>
        <p:spPr>
          <a:xfrm>
            <a:off x="4925084" y="1935201"/>
            <a:ext cx="3933165" cy="3975100"/>
          </a:xfrm>
          <a:prstGeom prst="rect">
            <a:avLst/>
          </a:prstGeom>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endParaRPr lang="en-US" sz="2200" i="1" dirty="0"/>
          </a:p>
          <a:p>
            <a:r>
              <a:rPr lang="en-US" sz="1400" b="1" dirty="0"/>
              <a:t>Limited Labeled Data: </a:t>
            </a:r>
            <a:r>
              <a:rPr lang="en-US" sz="1400" dirty="0"/>
              <a:t>X-ray datasets for training AI models are scarce and often imbalanced.</a:t>
            </a:r>
          </a:p>
          <a:p>
            <a:r>
              <a:rPr lang="en-US" sz="1400" b="1" dirty="0"/>
              <a:t>Complex Wrist Anatomy: </a:t>
            </a:r>
            <a:r>
              <a:rPr lang="en-US" sz="1400" dirty="0"/>
              <a:t>Overlapping bones make fracture identification difficult, leading to misdiagnosis.</a:t>
            </a:r>
          </a:p>
          <a:p>
            <a:r>
              <a:rPr lang="en-US" sz="1400" b="1" dirty="0"/>
              <a:t>Need for Efficient Models: </a:t>
            </a:r>
            <a:r>
              <a:rPr lang="en-US" sz="1400" dirty="0"/>
              <a:t>Standard deep learning models require large datasets, a lightweight CNN is needed for small data scenarios.</a:t>
            </a:r>
          </a:p>
        </p:txBody>
      </p:sp>
      <p:sp>
        <p:nvSpPr>
          <p:cNvPr id="3" name="Subtitle 2">
            <a:extLst>
              <a:ext uri="{FF2B5EF4-FFF2-40B4-BE49-F238E27FC236}">
                <a16:creationId xmlns:a16="http://schemas.microsoft.com/office/drawing/2014/main" id="{CCE47F48-8890-4D37-6DCA-4956541673A9}"/>
              </a:ext>
            </a:extLst>
          </p:cNvPr>
          <p:cNvSpPr txBox="1">
            <a:spLocks/>
          </p:cNvSpPr>
          <p:nvPr/>
        </p:nvSpPr>
        <p:spPr>
          <a:xfrm>
            <a:off x="3529584" y="1588756"/>
            <a:ext cx="5278922" cy="3914129"/>
          </a:xfrm>
          <a:prstGeom prst="rect">
            <a:avLst/>
          </a:prstGeom>
        </p:spPr>
        <p:txBody>
          <a:bodyPr lIns="91440" tIns="45720" rIns="91440" bIns="45720" anchor="t">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endParaRPr lang="en-US" sz="1800" i="1" dirty="0">
              <a:solidFill>
                <a:schemeClr val="tx1"/>
              </a:solidFill>
            </a:endParaRPr>
          </a:p>
        </p:txBody>
      </p:sp>
    </p:spTree>
    <p:extLst>
      <p:ext uri="{BB962C8B-B14F-4D97-AF65-F5344CB8AC3E}">
        <p14:creationId xmlns:p14="http://schemas.microsoft.com/office/powerpoint/2010/main" val="197566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DEDE8-3316-247B-66AB-3FD7F82FBA9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636084E-76AE-0525-D740-22CBD3A7F8BE}"/>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fontScale="55000" lnSpcReduction="2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nSpc>
                <a:spcPct val="90000"/>
              </a:lnSpc>
              <a:spcBef>
                <a:spcPct val="0"/>
              </a:spcBef>
              <a:spcAft>
                <a:spcPts val="600"/>
              </a:spcAft>
              <a:buNone/>
            </a:pPr>
            <a:endParaRPr lang="en-US" sz="4200" b="1">
              <a:solidFill>
                <a:schemeClr val="bg1"/>
              </a:solidFill>
              <a:latin typeface="+mj-lt"/>
              <a:ea typeface="+mj-ea"/>
              <a:cs typeface="+mj-cs"/>
            </a:endParaRPr>
          </a:p>
          <a:p>
            <a:pPr marL="0" indent="0">
              <a:lnSpc>
                <a:spcPct val="90000"/>
              </a:lnSpc>
              <a:spcBef>
                <a:spcPct val="0"/>
              </a:spcBef>
              <a:spcAft>
                <a:spcPts val="600"/>
              </a:spcAft>
              <a:buNone/>
            </a:pPr>
            <a:r>
              <a:rPr lang="en-US" sz="7600" b="1">
                <a:solidFill>
                  <a:schemeClr val="bg1"/>
                </a:solidFill>
                <a:latin typeface="+mj-lt"/>
                <a:ea typeface="+mj-ea"/>
                <a:cs typeface="+mj-cs"/>
              </a:rPr>
              <a:t>Background</a:t>
            </a:r>
            <a:r>
              <a:rPr lang="en-US" sz="6700" b="1">
                <a:solidFill>
                  <a:schemeClr val="bg1"/>
                </a:solidFill>
                <a:latin typeface="+mj-lt"/>
                <a:ea typeface="+mj-ea"/>
                <a:cs typeface="+mj-cs"/>
              </a:rPr>
              <a:t> </a:t>
            </a:r>
            <a:r>
              <a:rPr lang="en-US" sz="7600" b="1">
                <a:solidFill>
                  <a:schemeClr val="bg1"/>
                </a:solidFill>
                <a:latin typeface="+mj-lt"/>
                <a:ea typeface="+mj-ea"/>
                <a:cs typeface="+mj-cs"/>
              </a:rPr>
              <a:t>Research</a:t>
            </a:r>
          </a:p>
          <a:p>
            <a:pPr marL="0" indent="0">
              <a:lnSpc>
                <a:spcPct val="90000"/>
              </a:lnSpc>
              <a:spcBef>
                <a:spcPct val="0"/>
              </a:spcBef>
              <a:spcAft>
                <a:spcPts val="600"/>
              </a:spcAft>
              <a:buNone/>
            </a:pPr>
            <a:endParaRPr lang="en-US" sz="3300" b="1" dirty="0">
              <a:solidFill>
                <a:schemeClr val="bg1"/>
              </a:solidFill>
              <a:latin typeface="+mj-lt"/>
              <a:ea typeface="+mj-ea"/>
              <a:cs typeface="+mj-cs"/>
            </a:endParaRPr>
          </a:p>
        </p:txBody>
      </p:sp>
      <p:sp>
        <p:nvSpPr>
          <p:cNvPr id="2" name="Subtitle 2">
            <a:extLst>
              <a:ext uri="{FF2B5EF4-FFF2-40B4-BE49-F238E27FC236}">
                <a16:creationId xmlns:a16="http://schemas.microsoft.com/office/drawing/2014/main" id="{7ACC8F57-AB36-357E-47C4-7326A64B0ECB}"/>
              </a:ext>
            </a:extLst>
          </p:cNvPr>
          <p:cNvSpPr txBox="1">
            <a:spLocks/>
          </p:cNvSpPr>
          <p:nvPr/>
        </p:nvSpPr>
        <p:spPr>
          <a:xfrm>
            <a:off x="4571206" y="2840984"/>
            <a:ext cx="4287044" cy="2387678"/>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algn="just">
              <a:buFont typeface="Wingdings" panose="05000000000000000000" pitchFamily="2" charset="2"/>
              <a:buChar char="q"/>
            </a:pPr>
            <a:r>
              <a:rPr lang="en-US" sz="1400" dirty="0"/>
              <a:t>Recent advances in deep learning have significantly improved medical imaging analysis, particularly in fracture detection, even with limited datasets. Leveraging these developments, our work focuses on enhancing diagnostic accuracy by using feature concatenation across multiple deep learning models, enabling robust performance on small-scale wrist X-ray datasets through our proposed model, </a:t>
            </a:r>
            <a:r>
              <a:rPr lang="en-US" sz="1400" dirty="0" err="1"/>
              <a:t>WristNet</a:t>
            </a:r>
            <a:r>
              <a:rPr lang="en-US" sz="1400" dirty="0"/>
              <a:t>.</a:t>
            </a:r>
          </a:p>
        </p:txBody>
      </p:sp>
      <p:pic>
        <p:nvPicPr>
          <p:cNvPr id="5" name="Picture 4">
            <a:extLst>
              <a:ext uri="{FF2B5EF4-FFF2-40B4-BE49-F238E27FC236}">
                <a16:creationId xmlns:a16="http://schemas.microsoft.com/office/drawing/2014/main" id="{A0BBF2F7-18FE-8DD2-FF07-C266F111CD73}"/>
              </a:ext>
            </a:extLst>
          </p:cNvPr>
          <p:cNvPicPr>
            <a:picLocks noChangeAspect="1"/>
          </p:cNvPicPr>
          <p:nvPr/>
        </p:nvPicPr>
        <p:blipFill>
          <a:blip r:embed="rId2"/>
          <a:stretch>
            <a:fillRect/>
          </a:stretch>
        </p:blipFill>
        <p:spPr>
          <a:xfrm>
            <a:off x="413687" y="2840984"/>
            <a:ext cx="3404102" cy="1982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91118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D0A31-5DAE-4E75-DF3F-C51011CFDBB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E77D8EA-E247-BE94-0615-29BCD76AA929}"/>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fontScale="55000" lnSpcReduction="2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nSpc>
                <a:spcPct val="90000"/>
              </a:lnSpc>
              <a:spcBef>
                <a:spcPct val="0"/>
              </a:spcBef>
              <a:spcAft>
                <a:spcPts val="600"/>
              </a:spcAft>
              <a:buNone/>
            </a:pPr>
            <a:endParaRPr lang="en-US" sz="4200" b="1" dirty="0">
              <a:solidFill>
                <a:schemeClr val="bg1"/>
              </a:solidFill>
              <a:latin typeface="+mj-lt"/>
              <a:ea typeface="+mj-ea"/>
              <a:cs typeface="+mj-cs"/>
            </a:endParaRPr>
          </a:p>
          <a:p>
            <a:pPr marL="0" indent="0">
              <a:lnSpc>
                <a:spcPct val="90000"/>
              </a:lnSpc>
              <a:spcBef>
                <a:spcPct val="0"/>
              </a:spcBef>
              <a:spcAft>
                <a:spcPts val="600"/>
              </a:spcAft>
              <a:buNone/>
            </a:pPr>
            <a:r>
              <a:rPr lang="en-US" sz="7600" b="1" dirty="0">
                <a:solidFill>
                  <a:schemeClr val="bg1"/>
                </a:solidFill>
                <a:latin typeface="+mj-lt"/>
                <a:ea typeface="+mj-ea"/>
                <a:cs typeface="+mj-cs"/>
              </a:rPr>
              <a:t>Background</a:t>
            </a:r>
            <a:r>
              <a:rPr lang="en-US" sz="6700" b="1" dirty="0">
                <a:solidFill>
                  <a:schemeClr val="bg1"/>
                </a:solidFill>
                <a:latin typeface="+mj-lt"/>
                <a:ea typeface="+mj-ea"/>
                <a:cs typeface="+mj-cs"/>
              </a:rPr>
              <a:t> </a:t>
            </a:r>
            <a:r>
              <a:rPr lang="en-US" sz="7600" b="1" dirty="0">
                <a:solidFill>
                  <a:schemeClr val="bg1"/>
                </a:solidFill>
                <a:latin typeface="+mj-lt"/>
                <a:ea typeface="+mj-ea"/>
                <a:cs typeface="+mj-cs"/>
              </a:rPr>
              <a:t>Research</a:t>
            </a:r>
          </a:p>
          <a:p>
            <a:pPr marL="0" indent="0">
              <a:lnSpc>
                <a:spcPct val="90000"/>
              </a:lnSpc>
              <a:spcBef>
                <a:spcPct val="0"/>
              </a:spcBef>
              <a:spcAft>
                <a:spcPts val="600"/>
              </a:spcAft>
              <a:buNone/>
            </a:pPr>
            <a:endParaRPr lang="en-US" sz="3300" b="1" dirty="0">
              <a:solidFill>
                <a:schemeClr val="bg1"/>
              </a:solidFill>
              <a:latin typeface="+mj-lt"/>
              <a:ea typeface="+mj-ea"/>
              <a:cs typeface="+mj-cs"/>
            </a:endParaRPr>
          </a:p>
        </p:txBody>
      </p:sp>
      <p:sp>
        <p:nvSpPr>
          <p:cNvPr id="4" name="Subtitle 2">
            <a:extLst>
              <a:ext uri="{FF2B5EF4-FFF2-40B4-BE49-F238E27FC236}">
                <a16:creationId xmlns:a16="http://schemas.microsoft.com/office/drawing/2014/main" id="{938D60DA-BB44-DA20-32FA-EEBC62EEDD88}"/>
              </a:ext>
            </a:extLst>
          </p:cNvPr>
          <p:cNvSpPr txBox="1">
            <a:spLocks/>
          </p:cNvSpPr>
          <p:nvPr/>
        </p:nvSpPr>
        <p:spPr>
          <a:xfrm>
            <a:off x="1197070" y="2613359"/>
            <a:ext cx="7056914" cy="2921810"/>
          </a:xfrm>
          <a:prstGeom prst="rect">
            <a:avLst/>
          </a:prstGeom>
        </p:spPr>
        <p:txBody>
          <a:bodyPr vert="horz" lIns="91440" tIns="45720" rIns="91440" bIns="4572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a:buFont typeface="Wingdings" panose="05000000000000000000" pitchFamily="2" charset="2"/>
              <a:buChar char="ü"/>
            </a:pPr>
            <a:endParaRPr lang="en-US" sz="1800" dirty="0"/>
          </a:p>
        </p:txBody>
      </p:sp>
      <p:graphicFrame>
        <p:nvGraphicFramePr>
          <p:cNvPr id="2" name="Table 1">
            <a:extLst>
              <a:ext uri="{FF2B5EF4-FFF2-40B4-BE49-F238E27FC236}">
                <a16:creationId xmlns:a16="http://schemas.microsoft.com/office/drawing/2014/main" id="{800F652F-8FBB-035D-544F-7E281BBBE2BE}"/>
              </a:ext>
            </a:extLst>
          </p:cNvPr>
          <p:cNvGraphicFramePr>
            <a:graphicFrameLocks noGrp="1"/>
          </p:cNvGraphicFramePr>
          <p:nvPr>
            <p:extLst>
              <p:ext uri="{D42A27DB-BD31-4B8C-83A1-F6EECF244321}">
                <p14:modId xmlns:p14="http://schemas.microsoft.com/office/powerpoint/2010/main" val="1657289785"/>
              </p:ext>
            </p:extLst>
          </p:nvPr>
        </p:nvGraphicFramePr>
        <p:xfrm>
          <a:off x="284163" y="1874068"/>
          <a:ext cx="8574088" cy="4799841"/>
        </p:xfrm>
        <a:graphic>
          <a:graphicData uri="http://schemas.openxmlformats.org/drawingml/2006/table">
            <a:tbl>
              <a:tblPr firstRow="1" firstCol="1" bandRow="1">
                <a:tableStyleId>{BDBED569-4797-4DF1-A0F4-6AAB3CD982D8}</a:tableStyleId>
              </a:tblPr>
              <a:tblGrid>
                <a:gridCol w="1842364">
                  <a:extLst>
                    <a:ext uri="{9D8B030D-6E8A-4147-A177-3AD203B41FA5}">
                      <a16:colId xmlns:a16="http://schemas.microsoft.com/office/drawing/2014/main" val="3337850044"/>
                    </a:ext>
                  </a:extLst>
                </a:gridCol>
                <a:gridCol w="1000942">
                  <a:extLst>
                    <a:ext uri="{9D8B030D-6E8A-4147-A177-3AD203B41FA5}">
                      <a16:colId xmlns:a16="http://schemas.microsoft.com/office/drawing/2014/main" val="3588277954"/>
                    </a:ext>
                  </a:extLst>
                </a:gridCol>
                <a:gridCol w="2088825">
                  <a:extLst>
                    <a:ext uri="{9D8B030D-6E8A-4147-A177-3AD203B41FA5}">
                      <a16:colId xmlns:a16="http://schemas.microsoft.com/office/drawing/2014/main" val="1504484321"/>
                    </a:ext>
                  </a:extLst>
                </a:gridCol>
                <a:gridCol w="2245095">
                  <a:extLst>
                    <a:ext uri="{9D8B030D-6E8A-4147-A177-3AD203B41FA5}">
                      <a16:colId xmlns:a16="http://schemas.microsoft.com/office/drawing/2014/main" val="1581417248"/>
                    </a:ext>
                  </a:extLst>
                </a:gridCol>
                <a:gridCol w="1396862">
                  <a:extLst>
                    <a:ext uri="{9D8B030D-6E8A-4147-A177-3AD203B41FA5}">
                      <a16:colId xmlns:a16="http://schemas.microsoft.com/office/drawing/2014/main" val="2644752487"/>
                    </a:ext>
                  </a:extLst>
                </a:gridCol>
              </a:tblGrid>
              <a:tr h="215891">
                <a:tc>
                  <a:txBody>
                    <a:bodyPr/>
                    <a:lstStyle/>
                    <a:p>
                      <a:pPr marL="0" marR="59690" indent="0" algn="ctr">
                        <a:lnSpc>
                          <a:spcPct val="107000"/>
                        </a:lnSpc>
                        <a:spcAft>
                          <a:spcPts val="40"/>
                        </a:spcAft>
                        <a:buNone/>
                      </a:pPr>
                      <a:r>
                        <a:rPr lang="en-US" sz="1200" kern="100">
                          <a:effectLst/>
                        </a:rPr>
                        <a:t>Author(s) </a:t>
                      </a:r>
                      <a:endParaRPr lang="en-US" sz="12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1595" indent="0" algn="ctr">
                        <a:lnSpc>
                          <a:spcPct val="107000"/>
                        </a:lnSpc>
                        <a:spcAft>
                          <a:spcPts val="40"/>
                        </a:spcAft>
                        <a:buNone/>
                      </a:pPr>
                      <a:r>
                        <a:rPr lang="en-US" sz="1200" kern="100">
                          <a:effectLst/>
                        </a:rPr>
                        <a:t>Body Part </a:t>
                      </a:r>
                      <a:endParaRPr lang="en-US" sz="12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2230" indent="0" algn="ctr">
                        <a:lnSpc>
                          <a:spcPct val="107000"/>
                        </a:lnSpc>
                        <a:spcAft>
                          <a:spcPts val="40"/>
                        </a:spcAft>
                        <a:buNone/>
                      </a:pPr>
                      <a:r>
                        <a:rPr lang="en-US" sz="1200" kern="100">
                          <a:effectLst/>
                        </a:rPr>
                        <a:t>Images </a:t>
                      </a:r>
                      <a:endParaRPr lang="en-US" sz="12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57785" indent="0" algn="ctr">
                        <a:lnSpc>
                          <a:spcPct val="107000"/>
                        </a:lnSpc>
                        <a:spcAft>
                          <a:spcPts val="40"/>
                        </a:spcAft>
                        <a:buNone/>
                      </a:pPr>
                      <a:r>
                        <a:rPr lang="en-US" sz="1200" kern="100">
                          <a:effectLst/>
                        </a:rPr>
                        <a:t>Methodology </a:t>
                      </a:r>
                      <a:endParaRPr lang="en-US" sz="12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59690" indent="0" algn="ctr">
                        <a:lnSpc>
                          <a:spcPct val="107000"/>
                        </a:lnSpc>
                        <a:spcAft>
                          <a:spcPts val="40"/>
                        </a:spcAft>
                        <a:buNone/>
                      </a:pPr>
                      <a:r>
                        <a:rPr lang="en-US" sz="1200" kern="100" dirty="0">
                          <a:effectLst/>
                        </a:rPr>
                        <a:t>Result </a:t>
                      </a:r>
                      <a:endParaRPr lang="en-US" sz="12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extLst>
                  <a:ext uri="{0D108BD9-81ED-4DB2-BD59-A6C34878D82A}">
                    <a16:rowId xmlns:a16="http://schemas.microsoft.com/office/drawing/2014/main" val="155878284"/>
                  </a:ext>
                </a:extLst>
              </a:tr>
              <a:tr h="307614">
                <a:tc>
                  <a:txBody>
                    <a:bodyPr/>
                    <a:lstStyle/>
                    <a:p>
                      <a:pPr marL="0" marR="63500" indent="0" algn="ctr">
                        <a:lnSpc>
                          <a:spcPct val="107000"/>
                        </a:lnSpc>
                        <a:spcAft>
                          <a:spcPts val="40"/>
                        </a:spcAft>
                        <a:buNone/>
                      </a:pPr>
                      <a:r>
                        <a:rPr lang="en-US" sz="1000" kern="100" dirty="0">
                          <a:effectLst/>
                        </a:rPr>
                        <a:t>Dibo et al. (2023)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2865" indent="0" algn="ctr">
                        <a:lnSpc>
                          <a:spcPct val="107000"/>
                        </a:lnSpc>
                        <a:spcAft>
                          <a:spcPts val="40"/>
                        </a:spcAft>
                        <a:buNone/>
                      </a:pPr>
                      <a:r>
                        <a:rPr lang="en-US" sz="1000" kern="100">
                          <a:effectLst/>
                        </a:rPr>
                        <a:t>Wrist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0" indent="0" algn="ctr">
                        <a:lnSpc>
                          <a:spcPct val="107000"/>
                        </a:lnSpc>
                        <a:spcAft>
                          <a:spcPts val="40"/>
                        </a:spcAft>
                        <a:buNone/>
                      </a:pPr>
                      <a:r>
                        <a:rPr lang="en-US" sz="1000" kern="100" dirty="0">
                          <a:effectLst/>
                        </a:rPr>
                        <a:t>20,327 pediatric X-rays from GRAZPEDWRI-DX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0" indent="0" algn="ctr">
                        <a:lnSpc>
                          <a:spcPct val="107000"/>
                        </a:lnSpc>
                        <a:spcAft>
                          <a:spcPts val="40"/>
                        </a:spcAft>
                        <a:buNone/>
                      </a:pPr>
                      <a:r>
                        <a:rPr lang="en-US" sz="1000" kern="100">
                          <a:effectLst/>
                        </a:rPr>
                        <a:t>YOLOv7 + Swin Transformer + GAM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57785" indent="0" algn="ctr">
                        <a:lnSpc>
                          <a:spcPct val="107000"/>
                        </a:lnSpc>
                        <a:spcAft>
                          <a:spcPts val="40"/>
                        </a:spcAft>
                        <a:buNone/>
                      </a:pPr>
                      <a:r>
                        <a:rPr lang="en-US" sz="1000" kern="100">
                          <a:effectLst/>
                        </a:rPr>
                        <a:t>mAP of 0.654; 2.6% </a:t>
                      </a:r>
                    </a:p>
                    <a:p>
                      <a:pPr marL="0" marR="59690" indent="0" algn="ctr">
                        <a:lnSpc>
                          <a:spcPct val="107000"/>
                        </a:lnSpc>
                        <a:spcAft>
                          <a:spcPts val="40"/>
                        </a:spcAft>
                        <a:buNone/>
                      </a:pPr>
                      <a:r>
                        <a:rPr lang="en-US" sz="1000" kern="100">
                          <a:effectLst/>
                        </a:rPr>
                        <a:t>improvement over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extLst>
                  <a:ext uri="{0D108BD9-81ED-4DB2-BD59-A6C34878D82A}">
                    <a16:rowId xmlns:a16="http://schemas.microsoft.com/office/drawing/2014/main" val="1737665414"/>
                  </a:ext>
                </a:extLst>
              </a:tr>
              <a:tr h="463456">
                <a:tc>
                  <a:txBody>
                    <a:bodyPr/>
                    <a:lstStyle/>
                    <a:p>
                      <a:pPr marL="0" marR="61595" indent="0" algn="ctr">
                        <a:lnSpc>
                          <a:spcPct val="107000"/>
                        </a:lnSpc>
                        <a:spcAft>
                          <a:spcPts val="40"/>
                        </a:spcAft>
                        <a:buNone/>
                      </a:pPr>
                      <a:r>
                        <a:rPr lang="en-US" sz="1000" kern="100" dirty="0">
                          <a:effectLst/>
                        </a:rPr>
                        <a:t>Thian et al. (2019)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2865" indent="0" algn="ctr">
                        <a:lnSpc>
                          <a:spcPct val="107000"/>
                        </a:lnSpc>
                        <a:spcAft>
                          <a:spcPts val="40"/>
                        </a:spcAft>
                        <a:buNone/>
                      </a:pPr>
                      <a:r>
                        <a:rPr lang="en-US" sz="1000" kern="100">
                          <a:effectLst/>
                        </a:rPr>
                        <a:t>Wrist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0" indent="0" algn="ctr">
                        <a:lnSpc>
                          <a:spcPct val="107000"/>
                        </a:lnSpc>
                        <a:spcAft>
                          <a:spcPts val="40"/>
                        </a:spcAft>
                        <a:buNone/>
                      </a:pPr>
                      <a:r>
                        <a:rPr lang="en-US" sz="1000" kern="100" dirty="0">
                          <a:effectLst/>
                        </a:rPr>
                        <a:t>7,356 wrist studies (14,614 images; frontal &amp; lateral)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58420" indent="0" algn="ctr">
                        <a:lnSpc>
                          <a:spcPct val="107000"/>
                        </a:lnSpc>
                        <a:spcAft>
                          <a:spcPts val="40"/>
                        </a:spcAft>
                        <a:buNone/>
                      </a:pPr>
                      <a:r>
                        <a:rPr lang="en-US" sz="1000" kern="100">
                          <a:effectLst/>
                        </a:rPr>
                        <a:t>Inception-ResNet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59055" indent="0" algn="ctr">
                        <a:lnSpc>
                          <a:spcPct val="107000"/>
                        </a:lnSpc>
                        <a:spcAft>
                          <a:spcPts val="40"/>
                        </a:spcAft>
                        <a:buNone/>
                      </a:pPr>
                      <a:r>
                        <a:rPr lang="en-US" sz="1000" kern="100">
                          <a:effectLst/>
                        </a:rPr>
                        <a:t>AUC of 0.918 </a:t>
                      </a:r>
                    </a:p>
                    <a:p>
                      <a:pPr marL="0" marR="59690" indent="0" algn="ctr">
                        <a:lnSpc>
                          <a:spcPct val="107000"/>
                        </a:lnSpc>
                        <a:spcAft>
                          <a:spcPts val="40"/>
                        </a:spcAft>
                        <a:buNone/>
                      </a:pPr>
                      <a:r>
                        <a:rPr lang="en-US" sz="1000" kern="100">
                          <a:effectLst/>
                        </a:rPr>
                        <a:t>(frontal), 0.933 </a:t>
                      </a:r>
                    </a:p>
                    <a:p>
                      <a:pPr marL="0" marR="59055" indent="0" algn="ctr">
                        <a:lnSpc>
                          <a:spcPct val="107000"/>
                        </a:lnSpc>
                        <a:spcAft>
                          <a:spcPts val="40"/>
                        </a:spcAft>
                        <a:buNone/>
                      </a:pPr>
                      <a:r>
                        <a:rPr lang="en-US" sz="1000" kern="100">
                          <a:effectLst/>
                        </a:rPr>
                        <a:t>(lateral); 98.1%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extLst>
                  <a:ext uri="{0D108BD9-81ED-4DB2-BD59-A6C34878D82A}">
                    <a16:rowId xmlns:a16="http://schemas.microsoft.com/office/drawing/2014/main" val="1158329149"/>
                  </a:ext>
                </a:extLst>
              </a:tr>
              <a:tr h="307614">
                <a:tc>
                  <a:txBody>
                    <a:bodyPr/>
                    <a:lstStyle/>
                    <a:p>
                      <a:pPr marL="0" marR="63500" indent="0" algn="ctr">
                        <a:lnSpc>
                          <a:spcPct val="107000"/>
                        </a:lnSpc>
                        <a:spcAft>
                          <a:spcPts val="40"/>
                        </a:spcAft>
                        <a:buNone/>
                      </a:pPr>
                      <a:r>
                        <a:rPr lang="en-US" sz="1000" kern="100" dirty="0" err="1">
                          <a:effectLst/>
                        </a:rPr>
                        <a:t>Hardalaç</a:t>
                      </a:r>
                      <a:r>
                        <a:rPr lang="en-US" sz="1000" kern="100" dirty="0">
                          <a:effectLst/>
                        </a:rPr>
                        <a:t> et al. (2022)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2865" indent="0" algn="ctr">
                        <a:lnSpc>
                          <a:spcPct val="107000"/>
                        </a:lnSpc>
                        <a:spcAft>
                          <a:spcPts val="40"/>
                        </a:spcAft>
                        <a:buNone/>
                      </a:pPr>
                      <a:r>
                        <a:rPr lang="en-US" sz="1000" kern="100" dirty="0">
                          <a:effectLst/>
                        </a:rPr>
                        <a:t>Wrist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2230" indent="0" algn="ctr">
                        <a:lnSpc>
                          <a:spcPct val="107000"/>
                        </a:lnSpc>
                        <a:spcAft>
                          <a:spcPts val="40"/>
                        </a:spcAft>
                        <a:buNone/>
                      </a:pPr>
                      <a:r>
                        <a:rPr lang="en-US" sz="1000" kern="100">
                          <a:effectLst/>
                        </a:rPr>
                        <a:t>542 X-rays from Gazi University </a:t>
                      </a:r>
                    </a:p>
                    <a:p>
                      <a:pPr marL="0" marR="61595" indent="0" algn="ctr">
                        <a:lnSpc>
                          <a:spcPct val="107000"/>
                        </a:lnSpc>
                        <a:spcAft>
                          <a:spcPts val="40"/>
                        </a:spcAft>
                        <a:buNone/>
                      </a:pPr>
                      <a:r>
                        <a:rPr lang="en-US" sz="1000" kern="100">
                          <a:effectLst/>
                        </a:rPr>
                        <a:t>Hospital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59690" indent="0" algn="ctr">
                        <a:lnSpc>
                          <a:spcPct val="107000"/>
                        </a:lnSpc>
                        <a:spcAft>
                          <a:spcPts val="40"/>
                        </a:spcAft>
                        <a:buNone/>
                      </a:pPr>
                      <a:r>
                        <a:rPr lang="en-US" sz="1000" kern="100">
                          <a:effectLst/>
                        </a:rPr>
                        <a:t>Faster R-CNN)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0" indent="0" algn="ctr">
                        <a:lnSpc>
                          <a:spcPct val="107000"/>
                        </a:lnSpc>
                        <a:spcAft>
                          <a:spcPts val="40"/>
                        </a:spcAft>
                        <a:buNone/>
                      </a:pPr>
                      <a:r>
                        <a:rPr lang="en-US" sz="1000" kern="100">
                          <a:effectLst/>
                        </a:rPr>
                        <a:t>AP50 of 0.8639 with the WFD-C ensemble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extLst>
                  <a:ext uri="{0D108BD9-81ED-4DB2-BD59-A6C34878D82A}">
                    <a16:rowId xmlns:a16="http://schemas.microsoft.com/office/drawing/2014/main" val="2827842909"/>
                  </a:ext>
                </a:extLst>
              </a:tr>
              <a:tr h="307614">
                <a:tc>
                  <a:txBody>
                    <a:bodyPr/>
                    <a:lstStyle/>
                    <a:p>
                      <a:pPr marL="0" marR="63500" indent="0" algn="ctr">
                        <a:lnSpc>
                          <a:spcPct val="107000"/>
                        </a:lnSpc>
                        <a:spcAft>
                          <a:spcPts val="40"/>
                        </a:spcAft>
                        <a:buNone/>
                      </a:pPr>
                      <a:r>
                        <a:rPr lang="en-US" sz="1000" kern="100" dirty="0">
                          <a:effectLst/>
                        </a:rPr>
                        <a:t>Wang (2021)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3500" indent="0" algn="ctr">
                        <a:lnSpc>
                          <a:spcPct val="107000"/>
                        </a:lnSpc>
                        <a:spcAft>
                          <a:spcPts val="40"/>
                        </a:spcAft>
                        <a:buNone/>
                      </a:pPr>
                      <a:r>
                        <a:rPr lang="en-US" sz="1000" kern="100">
                          <a:effectLst/>
                        </a:rPr>
                        <a:t>backbone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0325" indent="0" algn="ctr">
                        <a:lnSpc>
                          <a:spcPct val="107000"/>
                        </a:lnSpc>
                        <a:spcAft>
                          <a:spcPts val="40"/>
                        </a:spcAft>
                        <a:buNone/>
                      </a:pPr>
                      <a:r>
                        <a:rPr lang="en-US" sz="1000" kern="100">
                          <a:effectLst/>
                        </a:rPr>
                        <a:t>3842   X-rays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54610" marR="0" indent="0" algn="l">
                        <a:lnSpc>
                          <a:spcPct val="107000"/>
                        </a:lnSpc>
                        <a:spcAft>
                          <a:spcPts val="40"/>
                        </a:spcAft>
                        <a:buNone/>
                      </a:pPr>
                      <a:r>
                        <a:rPr lang="en-US" sz="1000" kern="100" dirty="0">
                          <a:effectLst/>
                        </a:rPr>
                        <a:t>                     R-CNN13 network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1270" marR="0" indent="0" algn="l">
                        <a:lnSpc>
                          <a:spcPct val="107000"/>
                        </a:lnSpc>
                        <a:spcAft>
                          <a:spcPts val="40"/>
                        </a:spcAft>
                        <a:buNone/>
                      </a:pPr>
                      <a:r>
                        <a:rPr lang="en-US" sz="1000" kern="100">
                          <a:effectLst/>
                        </a:rPr>
                        <a:t>average precision of </a:t>
                      </a:r>
                    </a:p>
                    <a:p>
                      <a:pPr marL="0" marR="59690" indent="0" algn="ctr">
                        <a:lnSpc>
                          <a:spcPct val="107000"/>
                        </a:lnSpc>
                        <a:spcAft>
                          <a:spcPts val="40"/>
                        </a:spcAft>
                        <a:buNone/>
                      </a:pPr>
                      <a:r>
                        <a:rPr lang="en-US" sz="1000" kern="100">
                          <a:effectLst/>
                        </a:rPr>
                        <a:t>82.1%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extLst>
                  <a:ext uri="{0D108BD9-81ED-4DB2-BD59-A6C34878D82A}">
                    <a16:rowId xmlns:a16="http://schemas.microsoft.com/office/drawing/2014/main" val="4092668973"/>
                  </a:ext>
                </a:extLst>
              </a:tr>
              <a:tr h="254404">
                <a:tc>
                  <a:txBody>
                    <a:bodyPr/>
                    <a:lstStyle/>
                    <a:p>
                      <a:pPr marL="0" marR="63500" indent="0" algn="ctr">
                        <a:lnSpc>
                          <a:spcPct val="107000"/>
                        </a:lnSpc>
                        <a:spcAft>
                          <a:spcPts val="40"/>
                        </a:spcAft>
                        <a:buNone/>
                      </a:pPr>
                      <a:r>
                        <a:rPr lang="en-US" sz="1000" kern="100" dirty="0" err="1">
                          <a:effectLst/>
                        </a:rPr>
                        <a:t>Haitaamar</a:t>
                      </a:r>
                      <a:r>
                        <a:rPr lang="en-US" sz="1000" kern="100" dirty="0">
                          <a:effectLst/>
                        </a:rPr>
                        <a:t> (2020)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2865" indent="0" algn="ctr">
                        <a:lnSpc>
                          <a:spcPct val="107000"/>
                        </a:lnSpc>
                        <a:spcAft>
                          <a:spcPts val="40"/>
                        </a:spcAft>
                        <a:buNone/>
                      </a:pPr>
                      <a:r>
                        <a:rPr lang="en-US" sz="1000" kern="100">
                          <a:effectLst/>
                        </a:rPr>
                        <a:t>Wrist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0960" indent="0" algn="ctr">
                        <a:lnSpc>
                          <a:spcPct val="107000"/>
                        </a:lnSpc>
                        <a:spcAft>
                          <a:spcPts val="40"/>
                        </a:spcAft>
                        <a:buNone/>
                      </a:pPr>
                      <a:r>
                        <a:rPr lang="en-US" sz="1000" kern="100">
                          <a:effectLst/>
                        </a:rPr>
                        <a:t>562  wrist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59690" indent="0" algn="ctr">
                        <a:lnSpc>
                          <a:spcPct val="107000"/>
                        </a:lnSpc>
                        <a:spcAft>
                          <a:spcPts val="40"/>
                        </a:spcAft>
                        <a:buNone/>
                      </a:pPr>
                      <a:r>
                        <a:rPr lang="en-US" sz="1000" kern="100">
                          <a:effectLst/>
                        </a:rPr>
                        <a:t>UNet model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0960" indent="0" algn="ctr">
                        <a:lnSpc>
                          <a:spcPct val="107000"/>
                        </a:lnSpc>
                        <a:spcAft>
                          <a:spcPts val="40"/>
                        </a:spcAft>
                        <a:buNone/>
                      </a:pPr>
                      <a:r>
                        <a:rPr lang="en-US" sz="1000" kern="100">
                          <a:effectLst/>
                        </a:rPr>
                        <a:t>accuracy of 88.54%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extLst>
                  <a:ext uri="{0D108BD9-81ED-4DB2-BD59-A6C34878D82A}">
                    <a16:rowId xmlns:a16="http://schemas.microsoft.com/office/drawing/2014/main" val="1360977952"/>
                  </a:ext>
                </a:extLst>
              </a:tr>
              <a:tr h="208002">
                <a:tc>
                  <a:txBody>
                    <a:bodyPr/>
                    <a:lstStyle/>
                    <a:p>
                      <a:pPr marL="0" marR="63500" indent="0" algn="ctr">
                        <a:lnSpc>
                          <a:spcPct val="107000"/>
                        </a:lnSpc>
                        <a:spcAft>
                          <a:spcPts val="40"/>
                        </a:spcAft>
                        <a:buNone/>
                      </a:pPr>
                      <a:r>
                        <a:rPr lang="en-US" sz="1000" kern="100" dirty="0">
                          <a:effectLst/>
                        </a:rPr>
                        <a:t>Q. Zhou (2022)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0960" indent="0" algn="ctr">
                        <a:lnSpc>
                          <a:spcPct val="107000"/>
                        </a:lnSpc>
                        <a:spcAft>
                          <a:spcPts val="40"/>
                        </a:spcAft>
                        <a:buNone/>
                      </a:pPr>
                      <a:r>
                        <a:rPr lang="en-US" sz="1000" kern="100" dirty="0">
                          <a:effectLst/>
                        </a:rPr>
                        <a:t>Rib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1595" indent="0" algn="ctr">
                        <a:lnSpc>
                          <a:spcPct val="107000"/>
                        </a:lnSpc>
                        <a:spcAft>
                          <a:spcPts val="40"/>
                        </a:spcAft>
                        <a:buNone/>
                      </a:pPr>
                      <a:r>
                        <a:rPr lang="en-US" sz="1000" kern="100">
                          <a:effectLst/>
                        </a:rPr>
                        <a:t>using 420 images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0" indent="0" algn="ctr">
                        <a:lnSpc>
                          <a:spcPct val="107000"/>
                        </a:lnSpc>
                        <a:spcAft>
                          <a:spcPts val="40"/>
                        </a:spcAft>
                        <a:buNone/>
                      </a:pPr>
                      <a:r>
                        <a:rPr lang="en-US" sz="1000" kern="100">
                          <a:effectLst/>
                        </a:rPr>
                        <a:t>Faster R-CNN method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0325" indent="0" algn="ctr">
                        <a:lnSpc>
                          <a:spcPct val="107000"/>
                        </a:lnSpc>
                        <a:spcAft>
                          <a:spcPts val="40"/>
                        </a:spcAft>
                        <a:buNone/>
                      </a:pPr>
                      <a:r>
                        <a:rPr lang="en-US" sz="1000" kern="100">
                          <a:effectLst/>
                        </a:rPr>
                        <a:t>rate was 71.5%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extLst>
                  <a:ext uri="{0D108BD9-81ED-4DB2-BD59-A6C34878D82A}">
                    <a16:rowId xmlns:a16="http://schemas.microsoft.com/office/drawing/2014/main" val="2293549955"/>
                  </a:ext>
                </a:extLst>
              </a:tr>
              <a:tr h="775141">
                <a:tc>
                  <a:txBody>
                    <a:bodyPr/>
                    <a:lstStyle/>
                    <a:p>
                      <a:pPr marL="0" marR="60325" indent="0" algn="ctr">
                        <a:lnSpc>
                          <a:spcPct val="107000"/>
                        </a:lnSpc>
                        <a:spcAft>
                          <a:spcPts val="40"/>
                        </a:spcAft>
                        <a:buNone/>
                      </a:pPr>
                      <a:r>
                        <a:rPr lang="en-US" sz="1000" kern="100" dirty="0" err="1">
                          <a:effectLst/>
                        </a:rPr>
                        <a:t>Shobayo</a:t>
                      </a:r>
                      <a:r>
                        <a:rPr lang="en-US" sz="1000" kern="100" dirty="0">
                          <a:effectLst/>
                        </a:rPr>
                        <a:t> et al. [1]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4135" indent="0" algn="ctr">
                        <a:lnSpc>
                          <a:spcPct val="107000"/>
                        </a:lnSpc>
                        <a:spcAft>
                          <a:spcPts val="40"/>
                        </a:spcAft>
                        <a:buNone/>
                      </a:pPr>
                      <a:r>
                        <a:rPr lang="en-US" sz="1000" kern="100">
                          <a:effectLst/>
                        </a:rPr>
                        <a:t>Wrist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0" indent="0" algn="ctr">
                        <a:lnSpc>
                          <a:spcPct val="107000"/>
                        </a:lnSpc>
                        <a:spcAft>
                          <a:spcPts val="40"/>
                        </a:spcAft>
                        <a:buNone/>
                      </a:pPr>
                      <a:r>
                        <a:rPr lang="en-US" sz="1000" kern="100">
                          <a:effectLst/>
                        </a:rPr>
                        <a:t>Infrared thermal images; small dataset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0325" indent="0" algn="ctr">
                        <a:lnSpc>
                          <a:spcPct val="107000"/>
                        </a:lnSpc>
                        <a:spcAft>
                          <a:spcPts val="40"/>
                        </a:spcAft>
                        <a:buNone/>
                      </a:pPr>
                      <a:r>
                        <a:rPr lang="en-US" sz="1000" kern="100" dirty="0">
                          <a:effectLst/>
                        </a:rPr>
                        <a:t>CNN-based </a:t>
                      </a:r>
                    </a:p>
                    <a:p>
                      <a:pPr marL="0" marR="59055" indent="0" algn="ctr">
                        <a:lnSpc>
                          <a:spcPct val="107000"/>
                        </a:lnSpc>
                        <a:spcAft>
                          <a:spcPts val="40"/>
                        </a:spcAft>
                        <a:buNone/>
                      </a:pPr>
                      <a:r>
                        <a:rPr lang="en-US" sz="1000" kern="100" dirty="0">
                          <a:effectLst/>
                        </a:rPr>
                        <a:t>classification with </a:t>
                      </a:r>
                    </a:p>
                    <a:p>
                      <a:pPr marL="0" marR="59690" indent="0" algn="ctr">
                        <a:lnSpc>
                          <a:spcPct val="107000"/>
                        </a:lnSpc>
                        <a:spcAft>
                          <a:spcPts val="40"/>
                        </a:spcAft>
                        <a:buNone/>
                      </a:pPr>
                      <a:r>
                        <a:rPr lang="en-US" sz="1000" kern="100" dirty="0">
                          <a:effectLst/>
                        </a:rPr>
                        <a:t>data augmentation </a:t>
                      </a:r>
                    </a:p>
                    <a:p>
                      <a:pPr marL="0" marR="0" indent="0" algn="ctr">
                        <a:lnSpc>
                          <a:spcPct val="107000"/>
                        </a:lnSpc>
                        <a:spcAft>
                          <a:spcPts val="40"/>
                        </a:spcAft>
                        <a:buNone/>
                      </a:pPr>
                      <a:r>
                        <a:rPr lang="en-US" sz="1000" kern="100" dirty="0">
                          <a:effectLst/>
                        </a:rPr>
                        <a:t>(rotation, shearing); focus on ethical concerns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58420" indent="0" algn="ctr">
                        <a:lnSpc>
                          <a:spcPct val="107000"/>
                        </a:lnSpc>
                        <a:spcAft>
                          <a:spcPts val="40"/>
                        </a:spcAft>
                        <a:buNone/>
                      </a:pPr>
                      <a:r>
                        <a:rPr lang="en-US" sz="1000" kern="100">
                          <a:effectLst/>
                        </a:rPr>
                        <a:t>Sensitivity of 88%; </a:t>
                      </a:r>
                    </a:p>
                    <a:p>
                      <a:pPr marL="0" marR="0" indent="0" algn="ctr">
                        <a:lnSpc>
                          <a:spcPct val="98000"/>
                        </a:lnSpc>
                        <a:spcAft>
                          <a:spcPts val="10"/>
                        </a:spcAft>
                        <a:buNone/>
                      </a:pPr>
                      <a:r>
                        <a:rPr lang="en-US" sz="1000" kern="100">
                          <a:effectLst/>
                        </a:rPr>
                        <a:t>Accuracy of 76%; highlighted </a:t>
                      </a:r>
                    </a:p>
                    <a:p>
                      <a:pPr marL="0" marR="0" indent="0" algn="ctr">
                        <a:lnSpc>
                          <a:spcPct val="107000"/>
                        </a:lnSpc>
                        <a:spcAft>
                          <a:spcPts val="40"/>
                        </a:spcAft>
                        <a:buNone/>
                      </a:pPr>
                      <a:r>
                        <a:rPr lang="en-US" sz="1000" kern="100">
                          <a:effectLst/>
                        </a:rPr>
                        <a:t>limitations in dataset size and accuracy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extLst>
                  <a:ext uri="{0D108BD9-81ED-4DB2-BD59-A6C34878D82A}">
                    <a16:rowId xmlns:a16="http://schemas.microsoft.com/office/drawing/2014/main" val="2315745172"/>
                  </a:ext>
                </a:extLst>
              </a:tr>
              <a:tr h="409937">
                <a:tc>
                  <a:txBody>
                    <a:bodyPr/>
                    <a:lstStyle/>
                    <a:p>
                      <a:pPr marL="0" marR="60325" indent="0" algn="ctr">
                        <a:lnSpc>
                          <a:spcPct val="107000"/>
                        </a:lnSpc>
                        <a:spcAft>
                          <a:spcPts val="40"/>
                        </a:spcAft>
                        <a:buNone/>
                      </a:pPr>
                      <a:r>
                        <a:rPr lang="en-US" sz="1000" kern="100" dirty="0">
                          <a:effectLst/>
                        </a:rPr>
                        <a:t>Rashid et al. [2]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4135" indent="0" algn="ctr">
                        <a:lnSpc>
                          <a:spcPct val="107000"/>
                        </a:lnSpc>
                        <a:spcAft>
                          <a:spcPts val="40"/>
                        </a:spcAft>
                        <a:buNone/>
                      </a:pPr>
                      <a:r>
                        <a:rPr lang="en-US" sz="1000" kern="100">
                          <a:effectLst/>
                        </a:rPr>
                        <a:t>Wrist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1595" indent="0" algn="ctr">
                        <a:lnSpc>
                          <a:spcPct val="107000"/>
                        </a:lnSpc>
                        <a:spcAft>
                          <a:spcPts val="40"/>
                        </a:spcAft>
                        <a:buNone/>
                      </a:pPr>
                      <a:r>
                        <a:rPr lang="en-US" sz="1000" kern="100">
                          <a:effectLst/>
                        </a:rPr>
                        <a:t>X-rays; small dataset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5080" marR="33020" indent="0" algn="ctr">
                        <a:lnSpc>
                          <a:spcPct val="104000"/>
                        </a:lnSpc>
                        <a:spcAft>
                          <a:spcPts val="40"/>
                        </a:spcAft>
                        <a:buNone/>
                      </a:pPr>
                      <a:r>
                        <a:rPr lang="en-US" sz="1000" kern="100" dirty="0">
                          <a:effectLst/>
                        </a:rPr>
                        <a:t>DCNN-LSTM model; hybrid </a:t>
                      </a:r>
                    </a:p>
                    <a:p>
                      <a:pPr marL="0" marR="0" indent="0" algn="ctr">
                        <a:lnSpc>
                          <a:spcPct val="107000"/>
                        </a:lnSpc>
                        <a:spcAft>
                          <a:spcPts val="40"/>
                        </a:spcAft>
                        <a:buNone/>
                      </a:pPr>
                      <a:r>
                        <a:rPr lang="en-US" sz="1000" kern="100" dirty="0">
                          <a:effectLst/>
                        </a:rPr>
                        <a:t>approach with dilated CNN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0" indent="0" algn="ctr">
                        <a:lnSpc>
                          <a:spcPct val="107000"/>
                        </a:lnSpc>
                        <a:spcAft>
                          <a:spcPts val="40"/>
                        </a:spcAft>
                        <a:buNone/>
                      </a:pPr>
                      <a:r>
                        <a:rPr lang="en-US" sz="1000" kern="100">
                          <a:effectLst/>
                        </a:rPr>
                        <a:t>Accuracy of 88.24%; potential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extLst>
                  <a:ext uri="{0D108BD9-81ED-4DB2-BD59-A6C34878D82A}">
                    <a16:rowId xmlns:a16="http://schemas.microsoft.com/office/drawing/2014/main" val="1034842141"/>
                  </a:ext>
                </a:extLst>
              </a:tr>
              <a:tr h="766402">
                <a:tc>
                  <a:txBody>
                    <a:bodyPr/>
                    <a:lstStyle/>
                    <a:p>
                      <a:pPr marL="0" marR="61595" indent="0" algn="ctr">
                        <a:lnSpc>
                          <a:spcPct val="107000"/>
                        </a:lnSpc>
                        <a:spcAft>
                          <a:spcPts val="40"/>
                        </a:spcAft>
                        <a:buNone/>
                      </a:pPr>
                      <a:r>
                        <a:rPr lang="en-US" sz="1000" kern="100" dirty="0">
                          <a:effectLst/>
                        </a:rPr>
                        <a:t>Lu et al. [1]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0960" indent="0" algn="ctr">
                        <a:lnSpc>
                          <a:spcPct val="107000"/>
                        </a:lnSpc>
                        <a:spcAft>
                          <a:spcPts val="40"/>
                        </a:spcAft>
                        <a:buNone/>
                      </a:pPr>
                      <a:r>
                        <a:rPr lang="en-US" sz="1000" kern="100">
                          <a:effectLst/>
                        </a:rPr>
                        <a:t>Various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0325" indent="0" algn="ctr">
                        <a:lnSpc>
                          <a:spcPct val="107000"/>
                        </a:lnSpc>
                        <a:spcAft>
                          <a:spcPts val="40"/>
                        </a:spcAft>
                        <a:buNone/>
                      </a:pPr>
                      <a:r>
                        <a:rPr lang="en-US" sz="1000" kern="100">
                          <a:effectLst/>
                        </a:rPr>
                        <a:t>6000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59690" indent="0" algn="ctr">
                        <a:lnSpc>
                          <a:spcPct val="107000"/>
                        </a:lnSpc>
                        <a:spcAft>
                          <a:spcPts val="40"/>
                        </a:spcAft>
                        <a:buNone/>
                      </a:pPr>
                      <a:r>
                        <a:rPr lang="en-US" sz="1000" kern="100">
                          <a:effectLst/>
                        </a:rPr>
                        <a:t>Dual convolution </a:t>
                      </a:r>
                    </a:p>
                    <a:p>
                      <a:pPr marL="0" marR="0" indent="0" algn="ctr">
                        <a:lnSpc>
                          <a:spcPct val="104000"/>
                        </a:lnSpc>
                        <a:spcAft>
                          <a:spcPts val="40"/>
                        </a:spcAft>
                        <a:buNone/>
                      </a:pPr>
                      <a:r>
                        <a:rPr lang="en-US" sz="1000" kern="100">
                          <a:effectLst/>
                        </a:rPr>
                        <a:t>Ada-ResNeSt backbone; AC-</a:t>
                      </a:r>
                    </a:p>
                    <a:p>
                      <a:pPr marL="0" marR="0" indent="0" algn="ctr">
                        <a:lnSpc>
                          <a:spcPct val="107000"/>
                        </a:lnSpc>
                        <a:spcAft>
                          <a:spcPts val="40"/>
                        </a:spcAft>
                        <a:buNone/>
                      </a:pPr>
                      <a:r>
                        <a:rPr lang="en-US" sz="1000" kern="100">
                          <a:effectLst/>
                        </a:rPr>
                        <a:t>BiFPN for feature detection; </a:t>
                      </a:r>
                      <a:endParaRPr lang="en-US" sz="1000" kern="10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0325" indent="0" algn="ctr">
                        <a:lnSpc>
                          <a:spcPct val="107000"/>
                        </a:lnSpc>
                        <a:spcAft>
                          <a:spcPts val="40"/>
                        </a:spcAft>
                        <a:buNone/>
                      </a:pPr>
                      <a:r>
                        <a:rPr lang="en-US" sz="1000" kern="100" dirty="0">
                          <a:effectLst/>
                        </a:rPr>
                        <a:t>Achieved an AP of </a:t>
                      </a:r>
                    </a:p>
                    <a:p>
                      <a:pPr marL="0" marR="0" indent="0" algn="ctr">
                        <a:lnSpc>
                          <a:spcPct val="104000"/>
                        </a:lnSpc>
                        <a:spcAft>
                          <a:spcPts val="40"/>
                        </a:spcAft>
                        <a:buNone/>
                      </a:pPr>
                      <a:r>
                        <a:rPr lang="en-US" sz="1000" kern="100" dirty="0">
                          <a:effectLst/>
                        </a:rPr>
                        <a:t>68.4% on MURA-D and 85.6% on </a:t>
                      </a:r>
                    </a:p>
                    <a:p>
                      <a:pPr marL="0" marR="59055" indent="0" algn="ctr">
                        <a:lnSpc>
                          <a:spcPct val="107000"/>
                        </a:lnSpc>
                        <a:spcAft>
                          <a:spcPts val="40"/>
                        </a:spcAft>
                        <a:buNone/>
                      </a:pPr>
                      <a:r>
                        <a:rPr lang="en-US" sz="1000" kern="100" dirty="0" err="1">
                          <a:effectLst/>
                        </a:rPr>
                        <a:t>DeepLesion</a:t>
                      </a:r>
                      <a:r>
                        <a:rPr lang="en-US" sz="1000" kern="100" dirty="0">
                          <a:effectLst/>
                        </a:rPr>
                        <a:t> with </a:t>
                      </a:r>
                    </a:p>
                    <a:p>
                      <a:pPr marL="0" marR="0" indent="0" algn="ctr">
                        <a:lnSpc>
                          <a:spcPct val="107000"/>
                        </a:lnSpc>
                        <a:spcAft>
                          <a:spcPts val="40"/>
                        </a:spcAft>
                        <a:buNone/>
                      </a:pPr>
                      <a:r>
                        <a:rPr lang="en-US" sz="1000" kern="100" dirty="0">
                          <a:effectLst/>
                        </a:rPr>
                        <a:t>122ms/image inference.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extLst>
                  <a:ext uri="{0D108BD9-81ED-4DB2-BD59-A6C34878D82A}">
                    <a16:rowId xmlns:a16="http://schemas.microsoft.com/office/drawing/2014/main" val="731639766"/>
                  </a:ext>
                </a:extLst>
              </a:tr>
              <a:tr h="619299">
                <a:tc>
                  <a:txBody>
                    <a:bodyPr/>
                    <a:lstStyle/>
                    <a:p>
                      <a:pPr marL="0" marR="59690" indent="0" algn="ctr">
                        <a:lnSpc>
                          <a:spcPct val="107000"/>
                        </a:lnSpc>
                        <a:spcAft>
                          <a:spcPts val="40"/>
                        </a:spcAft>
                        <a:buNone/>
                      </a:pPr>
                      <a:r>
                        <a:rPr lang="en-US" sz="1000" kern="100" dirty="0" err="1">
                          <a:effectLst/>
                        </a:rPr>
                        <a:t>Ebsim</a:t>
                      </a:r>
                      <a:r>
                        <a:rPr lang="en-US" sz="1000" kern="100" dirty="0">
                          <a:effectLst/>
                        </a:rPr>
                        <a:t> et al. [2]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4135" indent="0" algn="ctr">
                        <a:lnSpc>
                          <a:spcPct val="107000"/>
                        </a:lnSpc>
                        <a:spcAft>
                          <a:spcPts val="40"/>
                        </a:spcAft>
                        <a:buNone/>
                      </a:pPr>
                      <a:r>
                        <a:rPr lang="en-US" sz="1000" kern="100" dirty="0">
                          <a:effectLst/>
                        </a:rPr>
                        <a:t>Wrist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0325" indent="0" algn="ctr">
                        <a:lnSpc>
                          <a:spcPct val="107000"/>
                        </a:lnSpc>
                        <a:spcAft>
                          <a:spcPts val="40"/>
                        </a:spcAft>
                        <a:buNone/>
                      </a:pPr>
                      <a:r>
                        <a:rPr lang="en-US" sz="1000" kern="100" dirty="0">
                          <a:effectLst/>
                        </a:rPr>
                        <a:t>787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58420" indent="0" algn="ctr">
                        <a:lnSpc>
                          <a:spcPct val="107000"/>
                        </a:lnSpc>
                        <a:spcAft>
                          <a:spcPts val="40"/>
                        </a:spcAft>
                        <a:buNone/>
                      </a:pPr>
                      <a:r>
                        <a:rPr lang="en-US" sz="1000" kern="100" dirty="0">
                          <a:effectLst/>
                        </a:rPr>
                        <a:t>Random Forest </a:t>
                      </a:r>
                    </a:p>
                    <a:p>
                      <a:pPr marL="0" marR="60960" indent="0" algn="ctr">
                        <a:lnSpc>
                          <a:spcPct val="107000"/>
                        </a:lnSpc>
                        <a:spcAft>
                          <a:spcPts val="40"/>
                        </a:spcAft>
                        <a:buNone/>
                      </a:pPr>
                      <a:r>
                        <a:rPr lang="en-US" sz="1000" kern="100" dirty="0">
                          <a:effectLst/>
                        </a:rPr>
                        <a:t>Regression Voting </a:t>
                      </a:r>
                    </a:p>
                    <a:p>
                      <a:pPr marL="0" marR="59055" indent="0" algn="ctr">
                        <a:lnSpc>
                          <a:spcPct val="107000"/>
                        </a:lnSpc>
                        <a:spcAft>
                          <a:spcPts val="40"/>
                        </a:spcAft>
                        <a:buNone/>
                      </a:pPr>
                      <a:r>
                        <a:rPr lang="en-US" sz="1000" kern="100" dirty="0">
                          <a:effectLst/>
                        </a:rPr>
                        <a:t>Constrained Local </a:t>
                      </a:r>
                    </a:p>
                    <a:p>
                      <a:pPr marL="0" marR="59690" indent="0" algn="ctr">
                        <a:lnSpc>
                          <a:spcPct val="107000"/>
                        </a:lnSpc>
                        <a:spcAft>
                          <a:spcPts val="40"/>
                        </a:spcAft>
                        <a:buNone/>
                      </a:pPr>
                      <a:r>
                        <a:rPr lang="en-US" sz="1000" kern="100" dirty="0">
                          <a:effectLst/>
                        </a:rPr>
                        <a:t>Model (RFCLM)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tc>
                  <a:txBody>
                    <a:bodyPr/>
                    <a:lstStyle/>
                    <a:p>
                      <a:pPr marL="0" marR="60325" indent="0" algn="ctr">
                        <a:lnSpc>
                          <a:spcPct val="107000"/>
                        </a:lnSpc>
                        <a:spcAft>
                          <a:spcPts val="40"/>
                        </a:spcAft>
                        <a:buNone/>
                      </a:pPr>
                      <a:r>
                        <a:rPr lang="en-US" sz="1000" kern="100" dirty="0">
                          <a:effectLst/>
                        </a:rPr>
                        <a:t>classification </a:t>
                      </a:r>
                    </a:p>
                    <a:p>
                      <a:pPr marL="4445" marR="34925" indent="0" algn="ctr">
                        <a:lnSpc>
                          <a:spcPct val="107000"/>
                        </a:lnSpc>
                        <a:spcAft>
                          <a:spcPts val="40"/>
                        </a:spcAft>
                        <a:buNone/>
                      </a:pPr>
                      <a:r>
                        <a:rPr lang="en-US" sz="1000" kern="100" dirty="0">
                          <a:effectLst/>
                        </a:rPr>
                        <a:t>performance: AUC of 0.942 with manual  </a:t>
                      </a:r>
                      <a:endParaRPr lang="en-US" sz="1000" kern="100" dirty="0">
                        <a:solidFill>
                          <a:srgbClr val="000000"/>
                        </a:solidFill>
                        <a:effectLst/>
                        <a:latin typeface="Calibri" panose="020F0502020204030204" pitchFamily="34" charset="0"/>
                        <a:ea typeface="Calibri" panose="020F0502020204030204" pitchFamily="34" charset="0"/>
                      </a:endParaRPr>
                    </a:p>
                  </a:txBody>
                  <a:tcPr marL="46834" marR="6386" marT="2980" marB="0"/>
                </a:tc>
                <a:extLst>
                  <a:ext uri="{0D108BD9-81ED-4DB2-BD59-A6C34878D82A}">
                    <a16:rowId xmlns:a16="http://schemas.microsoft.com/office/drawing/2014/main" val="3675388661"/>
                  </a:ext>
                </a:extLst>
              </a:tr>
            </a:tbl>
          </a:graphicData>
        </a:graphic>
      </p:graphicFrame>
    </p:spTree>
    <p:extLst>
      <p:ext uri="{BB962C8B-B14F-4D97-AF65-F5344CB8AC3E}">
        <p14:creationId xmlns:p14="http://schemas.microsoft.com/office/powerpoint/2010/main" val="1617151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8663E-2F74-9740-EE1D-F1DEC1D9A68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0727479-E2A6-8741-BF36-F845DC4CFC95}"/>
              </a:ext>
            </a:extLst>
          </p:cNvPr>
          <p:cNvSpPr txBox="1">
            <a:spLocks/>
          </p:cNvSpPr>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fontScale="92500" lnSpcReduction="2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r">
              <a:lnSpc>
                <a:spcPct val="90000"/>
              </a:lnSpc>
              <a:spcBef>
                <a:spcPct val="0"/>
              </a:spcBef>
              <a:spcAft>
                <a:spcPts val="600"/>
              </a:spcAft>
              <a:buNone/>
            </a:pPr>
            <a:endParaRPr lang="en-US" sz="2600" b="1" dirty="0">
              <a:solidFill>
                <a:schemeClr val="bg1"/>
              </a:solidFill>
              <a:latin typeface="+mj-lt"/>
              <a:ea typeface="+mj-ea"/>
              <a:cs typeface="+mj-cs"/>
            </a:endParaRPr>
          </a:p>
          <a:p>
            <a:pPr marL="0" indent="0" algn="r">
              <a:lnSpc>
                <a:spcPct val="90000"/>
              </a:lnSpc>
              <a:spcBef>
                <a:spcPct val="0"/>
              </a:spcBef>
              <a:spcAft>
                <a:spcPts val="600"/>
              </a:spcAft>
              <a:buNone/>
            </a:pPr>
            <a:r>
              <a:rPr lang="en-US" sz="4500" b="1" dirty="0">
                <a:solidFill>
                  <a:schemeClr val="bg1"/>
                </a:solidFill>
                <a:latin typeface="+mj-lt"/>
                <a:ea typeface="+mj-ea"/>
                <a:cs typeface="+mj-cs"/>
              </a:rPr>
              <a:t>Research Questions</a:t>
            </a:r>
          </a:p>
          <a:p>
            <a:pPr marL="0" indent="0" algn="r">
              <a:lnSpc>
                <a:spcPct val="90000"/>
              </a:lnSpc>
              <a:spcBef>
                <a:spcPct val="0"/>
              </a:spcBef>
              <a:spcAft>
                <a:spcPts val="600"/>
              </a:spcAft>
              <a:buNone/>
            </a:pPr>
            <a:endParaRPr lang="en-US" sz="2600" b="1" dirty="0">
              <a:solidFill>
                <a:schemeClr val="bg1"/>
              </a:solidFill>
              <a:latin typeface="+mj-lt"/>
              <a:ea typeface="+mj-ea"/>
              <a:cs typeface="+mj-cs"/>
            </a:endParaRPr>
          </a:p>
        </p:txBody>
      </p:sp>
      <p:graphicFrame>
        <p:nvGraphicFramePr>
          <p:cNvPr id="6" name="Subtitle 2">
            <a:extLst>
              <a:ext uri="{FF2B5EF4-FFF2-40B4-BE49-F238E27FC236}">
                <a16:creationId xmlns:a16="http://schemas.microsoft.com/office/drawing/2014/main" id="{3B941537-565E-ABB2-A929-BCD701639309}"/>
              </a:ext>
            </a:extLst>
          </p:cNvPr>
          <p:cNvGraphicFramePr/>
          <p:nvPr>
            <p:extLst>
              <p:ext uri="{D42A27DB-BD31-4B8C-83A1-F6EECF244321}">
                <p14:modId xmlns:p14="http://schemas.microsoft.com/office/powerpoint/2010/main" val="3637337127"/>
              </p:ext>
            </p:extLst>
          </p:nvPr>
        </p:nvGraphicFramePr>
        <p:xfrm>
          <a:off x="1781503" y="2133600"/>
          <a:ext cx="7076747" cy="3992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1612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84163" y="630382"/>
            <a:ext cx="8574087" cy="967839"/>
          </a:xfrm>
          <a:prstGeom prst="rect">
            <a:avLst/>
          </a:prstGeom>
          <a:solidFill>
            <a:schemeClr val="tx1">
              <a:lumMod val="85000"/>
              <a:lumOff val="15000"/>
              <a:alpha val="70000"/>
            </a:schemeClr>
          </a:solidFill>
        </p:spPr>
        <p:txBody>
          <a:bodyPr vert="horz" lIns="91440" tIns="45720" rIns="91440" bIns="45720" rtlCol="0" anchor="ct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r">
              <a:spcBef>
                <a:spcPct val="0"/>
              </a:spcBef>
              <a:spcAft>
                <a:spcPts val="600"/>
              </a:spcAft>
              <a:buNone/>
            </a:pPr>
            <a:r>
              <a:rPr lang="en-US" sz="4200" b="1">
                <a:solidFill>
                  <a:schemeClr val="bg1"/>
                </a:solidFill>
                <a:latin typeface="+mj-lt"/>
                <a:ea typeface="+mj-ea"/>
                <a:cs typeface="+mj-cs"/>
              </a:rPr>
              <a:t>Research Methodology</a:t>
            </a:r>
            <a:endParaRPr lang="en-US" sz="4200" b="1"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0C59F0E9-5622-4BA1-E17F-2C96E70889D6}"/>
              </a:ext>
            </a:extLst>
          </p:cNvPr>
          <p:cNvSpPr txBox="1"/>
          <p:nvPr/>
        </p:nvSpPr>
        <p:spPr>
          <a:xfrm>
            <a:off x="403412" y="2341186"/>
            <a:ext cx="3833610" cy="3975100"/>
          </a:xfrm>
          <a:prstGeom prst="rect">
            <a:avLst/>
          </a:prstGeom>
        </p:spPr>
        <p:txBody>
          <a:bodyPr vert="horz" lIns="91440" tIns="45720" rIns="91440" bIns="45720" rtlCol="0">
            <a:normAutofit/>
          </a:bodyPr>
          <a:lstStyle/>
          <a:p>
            <a:pPr marL="454025" indent="-454025">
              <a:lnSpc>
                <a:spcPct val="90000"/>
              </a:lnSpc>
              <a:spcBef>
                <a:spcPts val="2000"/>
              </a:spcBef>
              <a:buClr>
                <a:schemeClr val="bg1">
                  <a:lumMod val="65000"/>
                </a:schemeClr>
              </a:buClr>
              <a:buSzPct val="90000"/>
              <a:buFont typeface="Wingdings" pitchFamily="2" charset="2"/>
              <a:buChar char=""/>
            </a:pPr>
            <a:r>
              <a:rPr lang="en-US" sz="1400" dirty="0">
                <a:solidFill>
                  <a:schemeClr val="tx1">
                    <a:lumMod val="85000"/>
                    <a:lumOff val="15000"/>
                  </a:schemeClr>
                </a:solidFill>
              </a:rPr>
              <a:t>Data Preparation &amp; Model Training</a:t>
            </a:r>
          </a:p>
          <a:p>
            <a:pPr marL="454025" indent="-454025">
              <a:lnSpc>
                <a:spcPct val="90000"/>
              </a:lnSpc>
              <a:spcBef>
                <a:spcPts val="2000"/>
              </a:spcBef>
              <a:buClr>
                <a:schemeClr val="bg1">
                  <a:lumMod val="65000"/>
                </a:schemeClr>
              </a:buClr>
              <a:buSzPct val="90000"/>
              <a:buFont typeface="Wingdings" pitchFamily="2" charset="2"/>
              <a:buChar char=""/>
            </a:pPr>
            <a:r>
              <a:rPr lang="en-US" sz="1400" dirty="0">
                <a:solidFill>
                  <a:schemeClr val="tx1">
                    <a:lumMod val="85000"/>
                    <a:lumOff val="15000"/>
                  </a:schemeClr>
                </a:solidFill>
              </a:rPr>
              <a:t>Used small-scale labeled wrist X-ray dataset.</a:t>
            </a:r>
          </a:p>
          <a:p>
            <a:pPr marL="454025" indent="-454025">
              <a:lnSpc>
                <a:spcPct val="90000"/>
              </a:lnSpc>
              <a:spcBef>
                <a:spcPts val="2000"/>
              </a:spcBef>
              <a:buClr>
                <a:schemeClr val="bg1">
                  <a:lumMod val="65000"/>
                </a:schemeClr>
              </a:buClr>
              <a:buSzPct val="90000"/>
              <a:buFont typeface="Wingdings" pitchFamily="2" charset="2"/>
              <a:buChar char=""/>
            </a:pPr>
            <a:r>
              <a:rPr lang="en-US" sz="1400" dirty="0">
                <a:solidFill>
                  <a:schemeClr val="tx1">
                    <a:lumMod val="85000"/>
                    <a:lumOff val="15000"/>
                  </a:schemeClr>
                </a:solidFill>
              </a:rPr>
              <a:t>Preprocessing &amp; Augmentation: Normalization, resizing, rotation, flipping.</a:t>
            </a:r>
          </a:p>
          <a:p>
            <a:pPr marL="454025" indent="-454025">
              <a:lnSpc>
                <a:spcPct val="90000"/>
              </a:lnSpc>
              <a:spcBef>
                <a:spcPts val="2000"/>
              </a:spcBef>
              <a:buClr>
                <a:schemeClr val="bg1">
                  <a:lumMod val="65000"/>
                </a:schemeClr>
              </a:buClr>
              <a:buSzPct val="90000"/>
              <a:buFont typeface="Wingdings" pitchFamily="2" charset="2"/>
              <a:buChar char=""/>
            </a:pPr>
            <a:r>
              <a:rPr lang="en-US" sz="1400" dirty="0">
                <a:solidFill>
                  <a:schemeClr val="tx1">
                    <a:lumMod val="85000"/>
                    <a:lumOff val="15000"/>
                  </a:schemeClr>
                </a:solidFill>
              </a:rPr>
              <a:t>Trained 5 CNN models: EfficientNetB2, DenseNet169, InceptionV3, </a:t>
            </a:r>
            <a:r>
              <a:rPr lang="en-US" sz="1400" dirty="0" err="1">
                <a:solidFill>
                  <a:schemeClr val="tx1">
                    <a:lumMod val="85000"/>
                    <a:lumOff val="15000"/>
                  </a:schemeClr>
                </a:solidFill>
              </a:rPr>
              <a:t>Xception</a:t>
            </a:r>
            <a:r>
              <a:rPr lang="en-US" sz="1400" dirty="0">
                <a:solidFill>
                  <a:schemeClr val="tx1">
                    <a:lumMod val="85000"/>
                    <a:lumOff val="15000"/>
                  </a:schemeClr>
                </a:solidFill>
              </a:rPr>
              <a:t>, </a:t>
            </a:r>
            <a:r>
              <a:rPr lang="en-US" sz="1400" dirty="0" err="1">
                <a:solidFill>
                  <a:schemeClr val="tx1">
                    <a:lumMod val="85000"/>
                    <a:lumOff val="15000"/>
                  </a:schemeClr>
                </a:solidFill>
              </a:rPr>
              <a:t>NASNetMobile</a:t>
            </a:r>
            <a:r>
              <a:rPr lang="en-US" sz="1400" dirty="0">
                <a:solidFill>
                  <a:schemeClr val="tx1">
                    <a:lumMod val="85000"/>
                    <a:lumOff val="15000"/>
                  </a:schemeClr>
                </a:solidFill>
              </a:rPr>
              <a:t>.</a:t>
            </a:r>
          </a:p>
          <a:p>
            <a:pPr marL="454025" indent="-454025">
              <a:lnSpc>
                <a:spcPct val="90000"/>
              </a:lnSpc>
              <a:spcBef>
                <a:spcPts val="2000"/>
              </a:spcBef>
              <a:buClr>
                <a:schemeClr val="bg1">
                  <a:lumMod val="65000"/>
                </a:schemeClr>
              </a:buClr>
              <a:buSzPct val="90000"/>
              <a:buFont typeface="Wingdings" pitchFamily="2" charset="2"/>
              <a:buChar char=""/>
            </a:pPr>
            <a:r>
              <a:rPr lang="en-US" sz="1400" dirty="0">
                <a:solidFill>
                  <a:schemeClr val="tx1">
                    <a:lumMod val="85000"/>
                    <a:lumOff val="15000"/>
                  </a:schemeClr>
                </a:solidFill>
              </a:rPr>
              <a:t>Combined top-performing models using feature concatenation.</a:t>
            </a:r>
          </a:p>
          <a:p>
            <a:pPr marL="454025" indent="-454025">
              <a:lnSpc>
                <a:spcPct val="90000"/>
              </a:lnSpc>
              <a:spcBef>
                <a:spcPts val="2000"/>
              </a:spcBef>
              <a:buClr>
                <a:schemeClr val="bg1">
                  <a:lumMod val="65000"/>
                </a:schemeClr>
              </a:buClr>
              <a:buSzPct val="90000"/>
              <a:buFont typeface="Wingdings" pitchFamily="2" charset="2"/>
              <a:buChar char=""/>
            </a:pPr>
            <a:r>
              <a:rPr lang="en-US" sz="1400" dirty="0">
                <a:solidFill>
                  <a:schemeClr val="tx1">
                    <a:lumMod val="85000"/>
                    <a:lumOff val="15000"/>
                  </a:schemeClr>
                </a:solidFill>
              </a:rPr>
              <a:t>Built final model: </a:t>
            </a:r>
            <a:r>
              <a:rPr lang="en-US" sz="1400" dirty="0" err="1">
                <a:solidFill>
                  <a:schemeClr val="tx1">
                    <a:lumMod val="85000"/>
                    <a:lumOff val="15000"/>
                  </a:schemeClr>
                </a:solidFill>
              </a:rPr>
              <a:t>WristNet</a:t>
            </a:r>
            <a:r>
              <a:rPr lang="en-US" sz="1400" dirty="0">
                <a:solidFill>
                  <a:schemeClr val="tx1">
                    <a:lumMod val="85000"/>
                    <a:lumOff val="15000"/>
                  </a:schemeClr>
                </a:solidFill>
              </a:rPr>
              <a:t>.</a:t>
            </a:r>
          </a:p>
        </p:txBody>
      </p:sp>
      <p:pic>
        <p:nvPicPr>
          <p:cNvPr id="2050" name="Picture 2">
            <a:extLst>
              <a:ext uri="{FF2B5EF4-FFF2-40B4-BE49-F238E27FC236}">
                <a16:creationId xmlns:a16="http://schemas.microsoft.com/office/drawing/2014/main" id="{DA862D45-64FA-499D-C3FF-5900B9CF0A7A}"/>
              </a:ext>
            </a:extLst>
          </p:cNvPr>
          <p:cNvPicPr>
            <a:picLocks noGrp="1" noChangeAspect="1" noChangeArrowheads="1"/>
          </p:cNvPicPr>
          <p:nvPr>
            <p:ph sz="half" idx="2"/>
          </p:nvPr>
        </p:nvPicPr>
        <p:blipFill>
          <a:blip r:embed="rId3" cstate="email">
            <a:extLst>
              <a:ext uri="{28A0092B-C50C-407E-A947-70E740481C1C}">
                <a14:useLocalDpi xmlns:a14="http://schemas.microsoft.com/office/drawing/2010/main" val="0"/>
              </a:ext>
            </a:extLst>
          </a:blip>
          <a:srcRect/>
          <a:stretch>
            <a:fillRect/>
          </a:stretch>
        </p:blipFill>
        <p:spPr bwMode="auto">
          <a:xfrm>
            <a:off x="4906980" y="2151063"/>
            <a:ext cx="3607035" cy="38785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353229"/>
      </p:ext>
    </p:extLst>
  </p:cSld>
  <p:clrMapOvr>
    <a:masterClrMapping/>
  </p:clrMapOvr>
</p:sld>
</file>

<file path=ppt/theme/theme1.xml><?xml version="1.0" encoding="utf-8"?>
<a:theme xmlns:a="http://schemas.openxmlformats.org/drawingml/2006/main" name="Spectru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1618</TotalTime>
  <Words>1784</Words>
  <Application>Microsoft Office PowerPoint</Application>
  <PresentationFormat>On-screen Show (4:3)</PresentationFormat>
  <Paragraphs>275</Paragraphs>
  <Slides>24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Aptos</vt:lpstr>
      <vt:lpstr>Aptos Display</vt:lpstr>
      <vt:lpstr>Arial</vt:lpstr>
      <vt:lpstr>Calibri</vt:lpstr>
      <vt:lpstr>Corbel</vt:lpstr>
      <vt:lpstr>Corbel (Headings)</vt:lpstr>
      <vt:lpstr>Wingdings</vt:lpstr>
      <vt:lpstr>Spectrum</vt:lpstr>
      <vt:lpstr>ENHANCING WRIST FRACTURE DETECTION IN WRIST X-RAY IMAGES USING DEEP LEARNING MODELS</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Title</dc:title>
  <dc:creator>Mahbubul Syeed</dc:creator>
  <cp:lastModifiedBy>MD MOSTOFA HASIB</cp:lastModifiedBy>
  <cp:revision>98</cp:revision>
  <dcterms:created xsi:type="dcterms:W3CDTF">2018-12-10T17:20:29Z</dcterms:created>
  <dcterms:modified xsi:type="dcterms:W3CDTF">2025-05-06T12:51:47Z</dcterms:modified>
</cp:coreProperties>
</file>